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13004800" cy="9753600"/>
  <p:notesSz cx="6858000" cy="9144000"/>
  <p:defaultTextStyle>
    <a:lvl1pPr defTabSz="457200">
      <a:defRPr sz="1200">
        <a:latin typeface="Lucida Grande"/>
        <a:ea typeface="Lucida Grande"/>
        <a:cs typeface="Lucida Grande"/>
        <a:sym typeface="Lucida Grande"/>
      </a:defRPr>
    </a:lvl1pPr>
    <a:lvl2pPr defTabSz="457200">
      <a:defRPr sz="1200">
        <a:latin typeface="Lucida Grande"/>
        <a:ea typeface="Lucida Grande"/>
        <a:cs typeface="Lucida Grande"/>
        <a:sym typeface="Lucida Grande"/>
      </a:defRPr>
    </a:lvl2pPr>
    <a:lvl3pPr defTabSz="457200">
      <a:defRPr sz="1200">
        <a:latin typeface="Lucida Grande"/>
        <a:ea typeface="Lucida Grande"/>
        <a:cs typeface="Lucida Grande"/>
        <a:sym typeface="Lucida Grande"/>
      </a:defRPr>
    </a:lvl3pPr>
    <a:lvl4pPr defTabSz="457200">
      <a:defRPr sz="1200">
        <a:latin typeface="Lucida Grande"/>
        <a:ea typeface="Lucida Grande"/>
        <a:cs typeface="Lucida Grande"/>
        <a:sym typeface="Lucida Grande"/>
      </a:defRPr>
    </a:lvl4pPr>
    <a:lvl5pPr defTabSz="457200">
      <a:defRPr sz="1200">
        <a:latin typeface="Lucida Grande"/>
        <a:ea typeface="Lucida Grande"/>
        <a:cs typeface="Lucida Grande"/>
        <a:sym typeface="Lucida Grande"/>
      </a:defRPr>
    </a:lvl5pPr>
    <a:lvl6pPr defTabSz="457200">
      <a:defRPr sz="1200">
        <a:latin typeface="Lucida Grande"/>
        <a:ea typeface="Lucida Grande"/>
        <a:cs typeface="Lucida Grande"/>
        <a:sym typeface="Lucida Grande"/>
      </a:defRPr>
    </a:lvl6pPr>
    <a:lvl7pPr defTabSz="457200">
      <a:defRPr sz="1200">
        <a:latin typeface="Lucida Grande"/>
        <a:ea typeface="Lucida Grande"/>
        <a:cs typeface="Lucida Grande"/>
        <a:sym typeface="Lucida Grande"/>
      </a:defRPr>
    </a:lvl7pPr>
    <a:lvl8pPr defTabSz="457200">
      <a:defRPr sz="1200">
        <a:latin typeface="Lucida Grande"/>
        <a:ea typeface="Lucida Grande"/>
        <a:cs typeface="Lucida Grande"/>
        <a:sym typeface="Lucida Grande"/>
      </a:defRPr>
    </a:lvl8pPr>
    <a:lvl9pPr defTabSz="457200">
      <a:defRPr sz="1200">
        <a:latin typeface="Lucida Grande"/>
        <a:ea typeface="Lucida Grande"/>
        <a:cs typeface="Lucida Grande"/>
        <a:sym typeface="Lucida Grand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Lucida Grande"/>
          <a:ea typeface="Lucida Grande"/>
          <a:cs typeface="Lucida Grand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D2E8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n">
        <a:font>
          <a:latin typeface="Lucida Grande"/>
          <a:ea typeface="Lucida Grande"/>
          <a:cs typeface="Lucida Grand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>
          <a:latin typeface="Lucida Grande"/>
          <a:ea typeface="Lucida Grande"/>
          <a:cs typeface="Lucida Grand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lastRow>
    <a:firstRow>
      <a:tcTxStyle b="on" i="on">
        <a:font>
          <a:latin typeface="Lucida Grande"/>
          <a:ea typeface="Lucida Grande"/>
          <a:cs typeface="Lucida Grand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Lucida Grande"/>
          <a:ea typeface="Lucida Grande"/>
          <a:cs typeface="Lucida Grand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2E7CB"/>
          </a:solidFill>
        </a:fill>
      </a:tcStyle>
    </a:wholeTbl>
    <a:band2H>
      <a:tcTxStyle b="def" i="def"/>
      <a:tcStyle>
        <a:tcBdr/>
        <a:fill>
          <a:solidFill>
            <a:srgbClr val="F8F4E7"/>
          </a:solidFill>
        </a:fill>
      </a:tcStyle>
    </a:band2H>
    <a:firstCol>
      <a:tcTxStyle b="on" i="on">
        <a:font>
          <a:latin typeface="Lucida Grande"/>
          <a:ea typeface="Lucida Grande"/>
          <a:cs typeface="Lucida Grand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Col>
    <a:lastRow>
      <a:tcTxStyle b="on" i="on">
        <a:font>
          <a:latin typeface="Lucida Grande"/>
          <a:ea typeface="Lucida Grande"/>
          <a:cs typeface="Lucida Grand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lastRow>
    <a:firstRow>
      <a:tcTxStyle b="on" i="on">
        <a:font>
          <a:latin typeface="Lucida Grande"/>
          <a:ea typeface="Lucida Grande"/>
          <a:cs typeface="Lucida Grand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Lucida Grande"/>
          <a:ea typeface="Lucida Grande"/>
          <a:cs typeface="Lucida Grand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5CDDE"/>
          </a:solidFill>
        </a:fill>
      </a:tcStyle>
    </a:wholeTbl>
    <a:band2H>
      <a:tcTxStyle b="def" i="def"/>
      <a:tcStyle>
        <a:tcBdr/>
        <a:fill>
          <a:solidFill>
            <a:srgbClr val="EBE8EF"/>
          </a:solidFill>
        </a:fill>
      </a:tcStyle>
    </a:band2H>
    <a:firstCol>
      <a:tcTxStyle b="on" i="on">
        <a:font>
          <a:latin typeface="Lucida Grande"/>
          <a:ea typeface="Lucida Grande"/>
          <a:cs typeface="Lucida Grand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Col>
    <a:lastRow>
      <a:tcTxStyle b="on" i="on">
        <a:font>
          <a:latin typeface="Lucida Grande"/>
          <a:ea typeface="Lucida Grande"/>
          <a:cs typeface="Lucida Grand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lastRow>
    <a:firstRow>
      <a:tcTxStyle b="on" i="on">
        <a:font>
          <a:latin typeface="Lucida Grande"/>
          <a:ea typeface="Lucida Grande"/>
          <a:cs typeface="Lucida Grand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Lucida Grande"/>
          <a:ea typeface="Lucida Grande"/>
          <a:cs typeface="Lucida Grand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Lucida Grande"/>
          <a:ea typeface="Lucida Grande"/>
          <a:cs typeface="Lucida Grand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>
          <a:latin typeface="Lucida Grande"/>
          <a:ea typeface="Lucida Grande"/>
          <a:cs typeface="Lucida Grand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Lucida Grande"/>
          <a:ea typeface="Lucida Grande"/>
          <a:cs typeface="Lucida Grand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Lucida Grande"/>
          <a:ea typeface="Lucida Grande"/>
          <a:cs typeface="Lucida Grand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Lucida Grande"/>
          <a:ea typeface="Lucida Grande"/>
          <a:cs typeface="Lucida Grand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Lucida Grande"/>
          <a:ea typeface="Lucida Grande"/>
          <a:cs typeface="Lucida Grand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Lucida Grande"/>
          <a:ea typeface="Lucida Grande"/>
          <a:cs typeface="Lucida Grand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Lucida Grande"/>
          <a:ea typeface="Lucida Grande"/>
          <a:cs typeface="Lucida Grand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Lucida Grande"/>
          <a:ea typeface="Lucida Grande"/>
          <a:cs typeface="Lucida Grand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Lucida Grande"/>
          <a:ea typeface="Lucida Grande"/>
          <a:cs typeface="Lucida Grand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Lucida Grande"/>
          <a:ea typeface="Lucida Grande"/>
          <a:cs typeface="Lucida Grand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8" name="Shape 3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6200">
                <a:uFill>
                  <a:solidFill/>
                </a:uFill>
              </a:rPr>
              <a:t>Titeltext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Brödtext nivå ett</a:t>
            </a:r>
            <a:endParaRPr sz="4400">
              <a:uFill>
                <a:solidFill/>
              </a:uFill>
            </a:endParaRPr>
          </a:p>
          <a:p>
            <a:pPr lvl="1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Brödtext nivå två</a:t>
            </a:r>
            <a:endParaRPr sz="4400">
              <a:uFill>
                <a:solidFill/>
              </a:uFill>
            </a:endParaRPr>
          </a:p>
          <a:p>
            <a:pPr lvl="2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Brödtext nivå tre</a:t>
            </a:r>
            <a:endParaRPr sz="4400">
              <a:uFill>
                <a:solidFill/>
              </a:uFill>
            </a:endParaRPr>
          </a:p>
          <a:p>
            <a:pPr lvl="3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Brödtext nivå fyra</a:t>
            </a:r>
            <a:endParaRPr sz="4400">
              <a:uFill>
                <a:solidFill/>
              </a:uFill>
            </a:endParaRPr>
          </a:p>
          <a:p>
            <a:pPr lvl="4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Brödtext nivå fem</a:t>
            </a:r>
          </a:p>
        </p:txBody>
      </p:sp>
      <p:sp>
        <p:nvSpPr>
          <p:cNvPr id="8" name="Shape 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(kopia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>
            <p:ph type="title"/>
          </p:nvPr>
        </p:nvSpPr>
        <p:spPr>
          <a:xfrm>
            <a:off x="977900" y="534987"/>
            <a:ext cx="11050589" cy="2284414"/>
          </a:xfrm>
          <a:prstGeom prst="rect">
            <a:avLst/>
          </a:prstGeom>
        </p:spPr>
        <p:txBody>
          <a:bodyPr/>
          <a:lstStyle>
            <a:lvl1pPr defTabSz="914400"/>
          </a:lstStyle>
          <a:p>
            <a:pPr lvl="0">
              <a:defRPr sz="1800">
                <a:uFillTx/>
              </a:defRPr>
            </a:pPr>
            <a:r>
              <a:rPr sz="6200">
                <a:uFill>
                  <a:solidFill/>
                </a:uFill>
              </a:rPr>
              <a:t>Titeltext</a:t>
            </a:r>
          </a:p>
        </p:txBody>
      </p:sp>
      <p:sp>
        <p:nvSpPr>
          <p:cNvPr id="11" name="Shape 11"/>
          <p:cNvSpPr/>
          <p:nvPr>
            <p:ph type="body" idx="1"/>
          </p:nvPr>
        </p:nvSpPr>
        <p:spPr>
          <a:xfrm>
            <a:off x="977900" y="2819400"/>
            <a:ext cx="11050589" cy="6934200"/>
          </a:xfrm>
          <a:prstGeom prst="rect">
            <a:avLst/>
          </a:prstGeom>
        </p:spPr>
        <p:txBody>
          <a:bodyPr/>
          <a:lstStyle>
            <a:lvl1pPr defTabSz="914400"/>
            <a:lvl2pPr defTabSz="914400"/>
            <a:lvl3pPr defTabSz="914400"/>
            <a:lvl4pPr defTabSz="914400"/>
            <a:lvl5pPr defTabSz="914400"/>
          </a:lstStyle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Brödtext nivå ett</a:t>
            </a:r>
            <a:endParaRPr sz="4400">
              <a:uFill>
                <a:solidFill/>
              </a:uFill>
            </a:endParaRPr>
          </a:p>
          <a:p>
            <a:pPr lvl="1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Brödtext nivå två</a:t>
            </a:r>
            <a:endParaRPr sz="4400">
              <a:uFill>
                <a:solidFill/>
              </a:uFill>
            </a:endParaRPr>
          </a:p>
          <a:p>
            <a:pPr lvl="2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Brödtext nivå tre</a:t>
            </a:r>
            <a:endParaRPr sz="4400">
              <a:uFill>
                <a:solidFill/>
              </a:uFill>
            </a:endParaRPr>
          </a:p>
          <a:p>
            <a:pPr lvl="3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Brödtext nivå fyra</a:t>
            </a:r>
            <a:endParaRPr sz="4400">
              <a:uFill>
                <a:solidFill/>
              </a:uFill>
            </a:endParaRPr>
          </a:p>
          <a:p>
            <a:pPr lvl="4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Brödtext nivå fem</a:t>
            </a:r>
          </a:p>
        </p:txBody>
      </p:sp>
      <p:sp>
        <p:nvSpPr>
          <p:cNvPr id="12" name="Shape 12"/>
          <p:cNvSpPr/>
          <p:nvPr>
            <p:ph type="sldNum" sz="quarter" idx="2"/>
          </p:nvPr>
        </p:nvSpPr>
        <p:spPr>
          <a:xfrm>
            <a:off x="10537688" y="8890000"/>
            <a:ext cx="266974" cy="259222"/>
          </a:xfrm>
          <a:prstGeom prst="rect">
            <a:avLst/>
          </a:prstGeom>
        </p:spPr>
        <p:txBody>
          <a:bodyPr/>
          <a:lstStyle>
            <a:lvl1pPr defTabSz="584200"/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xfrm>
            <a:off x="647700" y="0"/>
            <a:ext cx="11709400" cy="2401888"/>
          </a:xfrm>
          <a:prstGeom prst="rect">
            <a:avLst/>
          </a:prstGeom>
        </p:spPr>
        <p:txBody>
          <a:bodyPr lIns="38100" tIns="38100" rIns="38100" bIns="38100"/>
          <a:lstStyle>
            <a:lvl1pPr defTabSz="9144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 lvl="0">
              <a:defRPr sz="1800">
                <a:uFillTx/>
              </a:defRPr>
            </a:pPr>
            <a:r>
              <a:rPr sz="6200">
                <a:uFill>
                  <a:solidFill/>
                </a:uFill>
              </a:rPr>
              <a:t>Titeltext</a:t>
            </a:r>
          </a:p>
        </p:txBody>
      </p:sp>
      <p:sp>
        <p:nvSpPr>
          <p:cNvPr id="15" name="Shape 15"/>
          <p:cNvSpPr/>
          <p:nvPr>
            <p:ph type="sldNum" sz="quarter" idx="2"/>
          </p:nvPr>
        </p:nvSpPr>
        <p:spPr>
          <a:xfrm>
            <a:off x="11965879" y="9205911"/>
            <a:ext cx="371278" cy="330201"/>
          </a:xfrm>
          <a:prstGeom prst="rect">
            <a:avLst/>
          </a:prstGeom>
        </p:spPr>
        <p:txBody>
          <a:bodyPr lIns="50800" tIns="50800" rIns="50800" bIns="50800" anchor="ctr"/>
          <a:lstStyle>
            <a:lvl1pPr defTabSz="584200">
              <a:defRPr sz="1600">
                <a:solidFill>
                  <a:srgbClr val="999999"/>
                </a:solidFill>
                <a:uFill>
                  <a:solidFill>
                    <a:srgbClr val="999999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(kopia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title"/>
          </p:nvPr>
        </p:nvSpPr>
        <p:spPr>
          <a:xfrm>
            <a:off x="977900" y="534987"/>
            <a:ext cx="11050589" cy="2284414"/>
          </a:xfrm>
          <a:prstGeom prst="rect">
            <a:avLst/>
          </a:prstGeom>
        </p:spPr>
        <p:txBody>
          <a:bodyPr/>
          <a:lstStyle>
            <a:lvl1pPr defTabSz="914400"/>
          </a:lstStyle>
          <a:p>
            <a:pPr lvl="0">
              <a:defRPr sz="1800">
                <a:uFillTx/>
              </a:defRPr>
            </a:pPr>
            <a:r>
              <a:rPr sz="6200">
                <a:uFill>
                  <a:solidFill/>
                </a:uFill>
              </a:rPr>
              <a:t>Titeltext</a:t>
            </a:r>
          </a:p>
        </p:txBody>
      </p:sp>
      <p:sp>
        <p:nvSpPr>
          <p:cNvPr id="18" name="Shape 18"/>
          <p:cNvSpPr/>
          <p:nvPr>
            <p:ph type="body" idx="1"/>
          </p:nvPr>
        </p:nvSpPr>
        <p:spPr>
          <a:xfrm>
            <a:off x="977900" y="2819400"/>
            <a:ext cx="11050589" cy="6934200"/>
          </a:xfrm>
          <a:prstGeom prst="rect">
            <a:avLst/>
          </a:prstGeom>
        </p:spPr>
        <p:txBody>
          <a:bodyPr/>
          <a:lstStyle>
            <a:lvl1pPr defTabSz="914400"/>
            <a:lvl2pPr defTabSz="914400"/>
            <a:lvl3pPr defTabSz="914400"/>
            <a:lvl4pPr defTabSz="914400"/>
            <a:lvl5pPr defTabSz="914400"/>
          </a:lstStyle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Brödtext nivå ett</a:t>
            </a:r>
            <a:endParaRPr sz="4400">
              <a:uFill>
                <a:solidFill/>
              </a:uFill>
            </a:endParaRPr>
          </a:p>
          <a:p>
            <a:pPr lvl="1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Brödtext nivå två</a:t>
            </a:r>
            <a:endParaRPr sz="4400">
              <a:uFill>
                <a:solidFill/>
              </a:uFill>
            </a:endParaRPr>
          </a:p>
          <a:p>
            <a:pPr lvl="2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Brödtext nivå tre</a:t>
            </a:r>
            <a:endParaRPr sz="4400">
              <a:uFill>
                <a:solidFill/>
              </a:uFill>
            </a:endParaRPr>
          </a:p>
          <a:p>
            <a:pPr lvl="3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Brödtext nivå fyra</a:t>
            </a:r>
            <a:endParaRPr sz="4400">
              <a:uFill>
                <a:solidFill/>
              </a:uFill>
            </a:endParaRPr>
          </a:p>
          <a:p>
            <a:pPr lvl="4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Brödtext nivå fem</a:t>
            </a:r>
          </a:p>
        </p:txBody>
      </p:sp>
      <p:sp>
        <p:nvSpPr>
          <p:cNvPr id="19" name="Shape 19"/>
          <p:cNvSpPr/>
          <p:nvPr>
            <p:ph type="sldNum" sz="quarter" idx="2"/>
          </p:nvPr>
        </p:nvSpPr>
        <p:spPr>
          <a:xfrm>
            <a:off x="10536894" y="8890000"/>
            <a:ext cx="266974" cy="259222"/>
          </a:xfrm>
          <a:prstGeom prst="rect">
            <a:avLst/>
          </a:prstGeom>
        </p:spPr>
        <p:txBody>
          <a:bodyPr/>
          <a:lstStyle>
            <a:lvl1pPr defTabSz="584200"/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(kopi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6200">
                <a:uFill>
                  <a:solidFill/>
                </a:uFill>
              </a:rPr>
              <a:t>Titeltext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Brödtext nivå ett</a:t>
            </a:r>
            <a:endParaRPr sz="4400">
              <a:uFill>
                <a:solidFill/>
              </a:uFill>
            </a:endParaRPr>
          </a:p>
          <a:p>
            <a:pPr lvl="1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Brödtext nivå två</a:t>
            </a:r>
            <a:endParaRPr sz="4400">
              <a:uFill>
                <a:solidFill/>
              </a:uFill>
            </a:endParaRPr>
          </a:p>
          <a:p>
            <a:pPr lvl="2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Brödtext nivå tre</a:t>
            </a:r>
            <a:endParaRPr sz="4400">
              <a:uFill>
                <a:solidFill/>
              </a:uFill>
            </a:endParaRPr>
          </a:p>
          <a:p>
            <a:pPr lvl="3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Brödtext nivå fyra</a:t>
            </a:r>
            <a:endParaRPr sz="4400">
              <a:uFill>
                <a:solidFill/>
              </a:uFill>
            </a:endParaRPr>
          </a:p>
          <a:p>
            <a:pPr lvl="4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Brödtext nivå fem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(kopia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6200">
                <a:uFill>
                  <a:solidFill/>
                </a:uFill>
              </a:rPr>
              <a:t>Titeltext</a:t>
            </a:r>
          </a:p>
        </p:txBody>
      </p:sp>
      <p:sp>
        <p:nvSpPr>
          <p:cNvPr id="26" name="Shape 2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Brödtext nivå ett</a:t>
            </a:r>
            <a:endParaRPr sz="4400">
              <a:uFill>
                <a:solidFill/>
              </a:uFill>
            </a:endParaRPr>
          </a:p>
          <a:p>
            <a:pPr lvl="1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Brödtext nivå två</a:t>
            </a:r>
            <a:endParaRPr sz="4400">
              <a:uFill>
                <a:solidFill/>
              </a:uFill>
            </a:endParaRPr>
          </a:p>
          <a:p>
            <a:pPr lvl="2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Brödtext nivå tre</a:t>
            </a:r>
            <a:endParaRPr sz="4400">
              <a:uFill>
                <a:solidFill/>
              </a:uFill>
            </a:endParaRPr>
          </a:p>
          <a:p>
            <a:pPr lvl="3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Brödtext nivå fyra</a:t>
            </a:r>
            <a:endParaRPr sz="4400">
              <a:uFill>
                <a:solidFill/>
              </a:uFill>
            </a:endParaRPr>
          </a:p>
          <a:p>
            <a:pPr lvl="4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Brödtext nivå fem</a:t>
            </a:r>
          </a:p>
        </p:txBody>
      </p:sp>
      <p:sp>
        <p:nvSpPr>
          <p:cNvPr id="27" name="Shape 2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(kopia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6200">
                <a:uFill>
                  <a:solidFill/>
                </a:uFill>
              </a:rPr>
              <a:t>Titeltext</a:t>
            </a:r>
          </a:p>
        </p:txBody>
      </p:sp>
      <p:sp>
        <p:nvSpPr>
          <p:cNvPr id="30" name="Shape 3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Brödtext nivå ett</a:t>
            </a:r>
            <a:endParaRPr sz="4400">
              <a:uFill>
                <a:solidFill/>
              </a:uFill>
            </a:endParaRPr>
          </a:p>
          <a:p>
            <a:pPr lvl="1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Brödtext nivå två</a:t>
            </a:r>
            <a:endParaRPr sz="4400">
              <a:uFill>
                <a:solidFill/>
              </a:uFill>
            </a:endParaRPr>
          </a:p>
          <a:p>
            <a:pPr lvl="2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Brödtext nivå tre</a:t>
            </a:r>
            <a:endParaRPr sz="4400">
              <a:uFill>
                <a:solidFill/>
              </a:uFill>
            </a:endParaRPr>
          </a:p>
          <a:p>
            <a:pPr lvl="3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Brödtext nivå fyra</a:t>
            </a:r>
            <a:endParaRPr sz="4400">
              <a:uFill>
                <a:solidFill/>
              </a:uFill>
            </a:endParaRPr>
          </a:p>
          <a:p>
            <a:pPr lvl="4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Brödtext nivå fem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(kopia)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6200">
                <a:uFill>
                  <a:solidFill/>
                </a:uFill>
              </a:rPr>
              <a:t>Titeltext</a:t>
            </a:r>
          </a:p>
        </p:txBody>
      </p:sp>
      <p:sp>
        <p:nvSpPr>
          <p:cNvPr id="34" name="Shape 3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Brödtext nivå ett</a:t>
            </a:r>
            <a:endParaRPr sz="4400">
              <a:uFill>
                <a:solidFill/>
              </a:uFill>
            </a:endParaRPr>
          </a:p>
          <a:p>
            <a:pPr lvl="1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Brödtext nivå två</a:t>
            </a:r>
            <a:endParaRPr sz="4400">
              <a:uFill>
                <a:solidFill/>
              </a:uFill>
            </a:endParaRPr>
          </a:p>
          <a:p>
            <a:pPr lvl="2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Brödtext nivå tre</a:t>
            </a:r>
            <a:endParaRPr sz="4400">
              <a:uFill>
                <a:solidFill/>
              </a:uFill>
            </a:endParaRPr>
          </a:p>
          <a:p>
            <a:pPr lvl="3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Brödtext nivå fyra</a:t>
            </a:r>
            <a:endParaRPr sz="4400">
              <a:uFill>
                <a:solidFill/>
              </a:uFill>
            </a:endParaRPr>
          </a:p>
          <a:p>
            <a:pPr lvl="4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Brödtext nivå fem</a:t>
            </a:r>
          </a:p>
        </p:txBody>
      </p:sp>
      <p:sp>
        <p:nvSpPr>
          <p:cNvPr id="35" name="Shape 3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77900" y="537914"/>
            <a:ext cx="11051824" cy="2281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uFillTx/>
              </a:defRPr>
            </a:pPr>
            <a:r>
              <a:rPr sz="6200">
                <a:uFill>
                  <a:solidFill/>
                </a:uFill>
              </a:rPr>
              <a:t>Titeltext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77900" y="2819400"/>
            <a:ext cx="11051824" cy="693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Brödtext nivå ett</a:t>
            </a:r>
            <a:endParaRPr sz="4400">
              <a:uFill>
                <a:solidFill/>
              </a:uFill>
            </a:endParaRPr>
          </a:p>
          <a:p>
            <a:pPr lvl="1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Brödtext nivå två</a:t>
            </a:r>
            <a:endParaRPr sz="4400">
              <a:uFill>
                <a:solidFill/>
              </a:uFill>
            </a:endParaRPr>
          </a:p>
          <a:p>
            <a:pPr lvl="2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Brödtext nivå tre</a:t>
            </a:r>
            <a:endParaRPr sz="4400">
              <a:uFill>
                <a:solidFill/>
              </a:uFill>
            </a:endParaRPr>
          </a:p>
          <a:p>
            <a:pPr lvl="3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Brödtext nivå fyra</a:t>
            </a:r>
            <a:endParaRPr sz="4400">
              <a:uFill>
                <a:solidFill/>
              </a:uFill>
            </a:endParaRPr>
          </a:p>
          <a:p>
            <a:pPr lvl="4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Brödtext nivå fem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10537900" y="8890000"/>
            <a:ext cx="266974" cy="25922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ctr" defTabSz="825500"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spd="med" advClick="1"/>
  <p:txStyles>
    <p:titleStyle>
      <a:lvl1pPr algn="ctr" defTabSz="1295400">
        <a:lnSpc>
          <a:spcPct val="96000"/>
        </a:lnSpc>
        <a:defRPr sz="6200">
          <a:uFill>
            <a:solidFill/>
          </a:uFill>
          <a:latin typeface="Arial"/>
          <a:ea typeface="Arial"/>
          <a:cs typeface="Arial"/>
          <a:sym typeface="Arial"/>
        </a:defRPr>
      </a:lvl1pPr>
      <a:lvl2pPr algn="ctr" defTabSz="1295400">
        <a:lnSpc>
          <a:spcPct val="96000"/>
        </a:lnSpc>
        <a:defRPr sz="6200">
          <a:uFill>
            <a:solidFill/>
          </a:uFill>
          <a:latin typeface="Arial"/>
          <a:ea typeface="Arial"/>
          <a:cs typeface="Arial"/>
          <a:sym typeface="Arial"/>
        </a:defRPr>
      </a:lvl2pPr>
      <a:lvl3pPr algn="ctr" defTabSz="1295400">
        <a:lnSpc>
          <a:spcPct val="96000"/>
        </a:lnSpc>
        <a:defRPr sz="6200">
          <a:uFill>
            <a:solidFill/>
          </a:uFill>
          <a:latin typeface="Arial"/>
          <a:ea typeface="Arial"/>
          <a:cs typeface="Arial"/>
          <a:sym typeface="Arial"/>
        </a:defRPr>
      </a:lvl3pPr>
      <a:lvl4pPr algn="ctr" defTabSz="1295400">
        <a:lnSpc>
          <a:spcPct val="96000"/>
        </a:lnSpc>
        <a:defRPr sz="6200">
          <a:uFill>
            <a:solidFill/>
          </a:uFill>
          <a:latin typeface="Arial"/>
          <a:ea typeface="Arial"/>
          <a:cs typeface="Arial"/>
          <a:sym typeface="Arial"/>
        </a:defRPr>
      </a:lvl4pPr>
      <a:lvl5pPr algn="ctr" defTabSz="1295400">
        <a:lnSpc>
          <a:spcPct val="96000"/>
        </a:lnSpc>
        <a:defRPr sz="6200">
          <a:uFill>
            <a:solidFill/>
          </a:uFill>
          <a:latin typeface="Arial"/>
          <a:ea typeface="Arial"/>
          <a:cs typeface="Arial"/>
          <a:sym typeface="Arial"/>
        </a:defRPr>
      </a:lvl5pPr>
      <a:lvl6pPr algn="ctr" defTabSz="1295400">
        <a:lnSpc>
          <a:spcPct val="96000"/>
        </a:lnSpc>
        <a:defRPr sz="6200">
          <a:uFill>
            <a:solidFill/>
          </a:uFill>
          <a:latin typeface="Arial"/>
          <a:ea typeface="Arial"/>
          <a:cs typeface="Arial"/>
          <a:sym typeface="Arial"/>
        </a:defRPr>
      </a:lvl6pPr>
      <a:lvl7pPr algn="ctr" defTabSz="1295400">
        <a:lnSpc>
          <a:spcPct val="96000"/>
        </a:lnSpc>
        <a:defRPr sz="6200">
          <a:uFill>
            <a:solidFill/>
          </a:uFill>
          <a:latin typeface="Arial"/>
          <a:ea typeface="Arial"/>
          <a:cs typeface="Arial"/>
          <a:sym typeface="Arial"/>
        </a:defRPr>
      </a:lvl7pPr>
      <a:lvl8pPr algn="ctr" defTabSz="1295400">
        <a:lnSpc>
          <a:spcPct val="96000"/>
        </a:lnSpc>
        <a:defRPr sz="6200">
          <a:uFill>
            <a:solidFill/>
          </a:uFill>
          <a:latin typeface="Arial"/>
          <a:ea typeface="Arial"/>
          <a:cs typeface="Arial"/>
          <a:sym typeface="Arial"/>
        </a:defRPr>
      </a:lvl8pPr>
      <a:lvl9pPr algn="ctr" defTabSz="1295400">
        <a:lnSpc>
          <a:spcPct val="96000"/>
        </a:lnSpc>
        <a:defRPr sz="6200">
          <a:uFill>
            <a:solidFill/>
          </a:uFill>
          <a:latin typeface="Arial"/>
          <a:ea typeface="Arial"/>
          <a:cs typeface="Arial"/>
          <a:sym typeface="Arial"/>
        </a:defRPr>
      </a:lvl9pPr>
    </p:titleStyle>
    <p:bodyStyle>
      <a:lvl1pPr defTabSz="1295400">
        <a:lnSpc>
          <a:spcPct val="96000"/>
        </a:lnSpc>
        <a:spcBef>
          <a:spcPts val="1100"/>
        </a:spcBef>
        <a:defRPr sz="4400">
          <a:uFill>
            <a:solidFill/>
          </a:uFill>
          <a:latin typeface="Arial"/>
          <a:ea typeface="Arial"/>
          <a:cs typeface="Arial"/>
          <a:sym typeface="Arial"/>
        </a:defRPr>
      </a:lvl1pPr>
      <a:lvl2pPr indent="647700" defTabSz="1295400">
        <a:lnSpc>
          <a:spcPct val="96000"/>
        </a:lnSpc>
        <a:spcBef>
          <a:spcPts val="1100"/>
        </a:spcBef>
        <a:defRPr sz="4400">
          <a:uFill>
            <a:solidFill/>
          </a:uFill>
          <a:latin typeface="Arial"/>
          <a:ea typeface="Arial"/>
          <a:cs typeface="Arial"/>
          <a:sym typeface="Arial"/>
        </a:defRPr>
      </a:lvl2pPr>
      <a:lvl3pPr indent="1295400" defTabSz="1295400">
        <a:lnSpc>
          <a:spcPct val="96000"/>
        </a:lnSpc>
        <a:spcBef>
          <a:spcPts val="1100"/>
        </a:spcBef>
        <a:defRPr sz="4400">
          <a:uFill>
            <a:solidFill/>
          </a:uFill>
          <a:latin typeface="Arial"/>
          <a:ea typeface="Arial"/>
          <a:cs typeface="Arial"/>
          <a:sym typeface="Arial"/>
        </a:defRPr>
      </a:lvl3pPr>
      <a:lvl4pPr indent="1955800" defTabSz="1295400">
        <a:lnSpc>
          <a:spcPct val="96000"/>
        </a:lnSpc>
        <a:spcBef>
          <a:spcPts val="1100"/>
        </a:spcBef>
        <a:defRPr sz="4400">
          <a:uFill>
            <a:solidFill/>
          </a:uFill>
          <a:latin typeface="Arial"/>
          <a:ea typeface="Arial"/>
          <a:cs typeface="Arial"/>
          <a:sym typeface="Arial"/>
        </a:defRPr>
      </a:lvl4pPr>
      <a:lvl5pPr indent="2603500" defTabSz="1295400">
        <a:lnSpc>
          <a:spcPct val="96000"/>
        </a:lnSpc>
        <a:spcBef>
          <a:spcPts val="1100"/>
        </a:spcBef>
        <a:defRPr sz="4400">
          <a:uFill>
            <a:solidFill/>
          </a:uFill>
          <a:latin typeface="Arial"/>
          <a:ea typeface="Arial"/>
          <a:cs typeface="Arial"/>
          <a:sym typeface="Arial"/>
        </a:defRPr>
      </a:lvl5pPr>
      <a:lvl6pPr defTabSz="1295400">
        <a:lnSpc>
          <a:spcPct val="96000"/>
        </a:lnSpc>
        <a:spcBef>
          <a:spcPts val="1100"/>
        </a:spcBef>
        <a:defRPr sz="4400">
          <a:uFill>
            <a:solidFill/>
          </a:uFill>
          <a:latin typeface="Arial"/>
          <a:ea typeface="Arial"/>
          <a:cs typeface="Arial"/>
          <a:sym typeface="Arial"/>
        </a:defRPr>
      </a:lvl6pPr>
      <a:lvl7pPr defTabSz="1295400">
        <a:lnSpc>
          <a:spcPct val="96000"/>
        </a:lnSpc>
        <a:spcBef>
          <a:spcPts val="1100"/>
        </a:spcBef>
        <a:defRPr sz="4400">
          <a:uFill>
            <a:solidFill/>
          </a:uFill>
          <a:latin typeface="Arial"/>
          <a:ea typeface="Arial"/>
          <a:cs typeface="Arial"/>
          <a:sym typeface="Arial"/>
        </a:defRPr>
      </a:lvl7pPr>
      <a:lvl8pPr defTabSz="1295400">
        <a:lnSpc>
          <a:spcPct val="96000"/>
        </a:lnSpc>
        <a:spcBef>
          <a:spcPts val="1100"/>
        </a:spcBef>
        <a:defRPr sz="4400">
          <a:uFill>
            <a:solidFill/>
          </a:uFill>
          <a:latin typeface="Arial"/>
          <a:ea typeface="Arial"/>
          <a:cs typeface="Arial"/>
          <a:sym typeface="Arial"/>
        </a:defRPr>
      </a:lvl8pPr>
      <a:lvl9pPr defTabSz="1295400">
        <a:lnSpc>
          <a:spcPct val="96000"/>
        </a:lnSpc>
        <a:spcBef>
          <a:spcPts val="1100"/>
        </a:spcBef>
        <a:defRPr sz="4400">
          <a:uFill>
            <a:solidFill/>
          </a:uFill>
          <a:latin typeface="Arial"/>
          <a:ea typeface="Arial"/>
          <a:cs typeface="Arial"/>
          <a:sym typeface="Arial"/>
        </a:defRPr>
      </a:lvl9pPr>
    </p:bodyStyle>
    <p:otherStyle>
      <a:lvl1pPr algn="ctr" defTabSz="8255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1pPr>
      <a:lvl2pPr algn="ctr" defTabSz="8255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2pPr>
      <a:lvl3pPr algn="ctr" defTabSz="8255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3pPr>
      <a:lvl4pPr algn="ctr" defTabSz="8255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4pPr>
      <a:lvl5pPr algn="ctr" defTabSz="8255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5pPr>
      <a:lvl6pPr algn="ctr" defTabSz="8255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6pPr>
      <a:lvl7pPr algn="ctr" defTabSz="8255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7pPr>
      <a:lvl8pPr algn="ctr" defTabSz="8255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8pPr>
      <a:lvl9pPr algn="ctr" defTabSz="8255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Relationship Id="rId3" Type="http://schemas.openxmlformats.org/officeDocument/2006/relationships/image" Target="../media/image11.png"/><Relationship Id="rId4" Type="http://schemas.openxmlformats.org/officeDocument/2006/relationships/image" Target="../media/image4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Relationship Id="rId3" Type="http://schemas.openxmlformats.org/officeDocument/2006/relationships/image" Target="../media/image12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image" Target="../media/image13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Relationship Id="rId3" Type="http://schemas.openxmlformats.org/officeDocument/2006/relationships/image" Target="../media/image14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png"/><Relationship Id="rId3" Type="http://schemas.openxmlformats.org/officeDocument/2006/relationships/image" Target="../media/image17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jpe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png"/><Relationship Id="rId3" Type="http://schemas.openxmlformats.org/officeDocument/2006/relationships/image" Target="../media/image2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Relationship Id="rId3" Type="http://schemas.openxmlformats.org/officeDocument/2006/relationships/image" Target="../media/image1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46480" y="-114699"/>
            <a:ext cx="8328030" cy="11777931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Shape 41"/>
          <p:cNvSpPr/>
          <p:nvPr/>
        </p:nvSpPr>
        <p:spPr>
          <a:xfrm>
            <a:off x="234900" y="869950"/>
            <a:ext cx="3854500" cy="288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>
                <a:latin typeface="Verdana"/>
                <a:ea typeface="Verdana"/>
                <a:cs typeface="Verdana"/>
                <a:sym typeface="Verdana"/>
              </a:rPr>
              <a:t>Passion på väg </a:t>
            </a:r>
            <a:endParaRPr sz="3600">
              <a:latin typeface="Verdana"/>
              <a:ea typeface="Verdana"/>
              <a:cs typeface="Verdana"/>
              <a:sym typeface="Verdana"/>
            </a:endParaRPr>
          </a:p>
          <a:p>
            <a:pPr lvl="0">
              <a:defRPr sz="1800"/>
            </a:pPr>
            <a:endParaRPr sz="2900">
              <a:latin typeface="Verdana"/>
              <a:ea typeface="Verdana"/>
              <a:cs typeface="Verdana"/>
              <a:sym typeface="Verdana"/>
            </a:endParaRPr>
          </a:p>
          <a:p>
            <a:pPr lvl="0">
              <a:defRPr sz="1800"/>
            </a:pPr>
            <a:r>
              <a:rPr sz="2900">
                <a:latin typeface="Verdana"/>
                <a:ea typeface="Verdana"/>
                <a:cs typeface="Verdana"/>
                <a:sym typeface="Verdana"/>
              </a:rPr>
              <a:t>- Ett interaktivt </a:t>
            </a:r>
            <a:endParaRPr sz="2900">
              <a:latin typeface="Verdana"/>
              <a:ea typeface="Verdana"/>
              <a:cs typeface="Verdana"/>
              <a:sym typeface="Verdana"/>
            </a:endParaRPr>
          </a:p>
          <a:p>
            <a:pPr lvl="0">
              <a:defRPr sz="1800"/>
            </a:pPr>
            <a:r>
              <a:rPr sz="2900">
                <a:latin typeface="Verdana"/>
                <a:ea typeface="Verdana"/>
                <a:cs typeface="Verdana"/>
                <a:sym typeface="Verdana"/>
              </a:rPr>
              <a:t>seminarium kring </a:t>
            </a:r>
            <a:endParaRPr sz="2900">
              <a:latin typeface="Verdana"/>
              <a:ea typeface="Verdana"/>
              <a:cs typeface="Verdana"/>
              <a:sym typeface="Verdana"/>
            </a:endParaRPr>
          </a:p>
          <a:p>
            <a:pPr lvl="0">
              <a:defRPr sz="1800"/>
            </a:pPr>
            <a:r>
              <a:rPr sz="2900">
                <a:latin typeface="Verdana"/>
                <a:ea typeface="Verdana"/>
                <a:cs typeface="Verdana"/>
                <a:sym typeface="Verdana"/>
              </a:rPr>
              <a:t>turnésamarbete</a:t>
            </a:r>
            <a:endParaRPr sz="2900">
              <a:latin typeface="Verdana"/>
              <a:ea typeface="Verdana"/>
              <a:cs typeface="Verdana"/>
              <a:sym typeface="Verdana"/>
            </a:endParaRPr>
          </a:p>
          <a:p>
            <a:pPr lvl="0">
              <a:defRPr sz="1800"/>
            </a:pPr>
            <a:r>
              <a:rPr sz="2900">
                <a:latin typeface="Verdana"/>
                <a:ea typeface="Verdana"/>
                <a:cs typeface="Verdana"/>
                <a:sym typeface="Verdana"/>
              </a:rPr>
              <a:t> </a:t>
            </a:r>
          </a:p>
        </p:txBody>
      </p:sp>
      <p:sp>
        <p:nvSpPr>
          <p:cNvPr id="42" name="Shape 42"/>
          <p:cNvSpPr/>
          <p:nvPr/>
        </p:nvSpPr>
        <p:spPr>
          <a:xfrm>
            <a:off x="377842" y="5943599"/>
            <a:ext cx="2661383" cy="289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b="1">
                <a:latin typeface="Verdana"/>
                <a:ea typeface="Verdana"/>
                <a:cs typeface="Verdana"/>
                <a:sym typeface="Verdana"/>
              </a:rPr>
              <a:t>Arrangör</a:t>
            </a:r>
            <a:endParaRPr b="1">
              <a:latin typeface="Verdana"/>
              <a:ea typeface="Verdana"/>
              <a:cs typeface="Verdana"/>
              <a:sym typeface="Verdana"/>
            </a:endParaRPr>
          </a:p>
          <a:p>
            <a:pPr lvl="0">
              <a:defRPr sz="1800"/>
            </a:pPr>
            <a:r>
              <a:rPr>
                <a:latin typeface="Verdana"/>
                <a:ea typeface="Verdana"/>
                <a:cs typeface="Verdana"/>
                <a:sym typeface="Verdana"/>
              </a:rPr>
              <a:t>Riksteatern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lvl="0">
              <a:defRPr sz="1800"/>
            </a:pPr>
            <a:endParaRPr>
              <a:latin typeface="Verdana"/>
              <a:ea typeface="Verdana"/>
              <a:cs typeface="Verdana"/>
              <a:sym typeface="Verdana"/>
            </a:endParaRPr>
          </a:p>
          <a:p>
            <a:pPr lvl="0">
              <a:defRPr sz="1800"/>
            </a:pPr>
            <a:r>
              <a:rPr b="1">
                <a:latin typeface="Verdana"/>
                <a:ea typeface="Verdana"/>
                <a:cs typeface="Verdana"/>
                <a:sym typeface="Verdana"/>
              </a:rPr>
              <a:t>Samarbetspartners</a:t>
            </a:r>
            <a:endParaRPr b="1">
              <a:latin typeface="Verdana"/>
              <a:ea typeface="Verdana"/>
              <a:cs typeface="Verdana"/>
              <a:sym typeface="Verdana"/>
            </a:endParaRPr>
          </a:p>
          <a:p>
            <a:pPr lvl="0">
              <a:defRPr sz="1800"/>
            </a:pPr>
            <a:r>
              <a:rPr>
                <a:latin typeface="Verdana"/>
                <a:ea typeface="Verdana"/>
                <a:cs typeface="Verdana"/>
                <a:sym typeface="Verdana"/>
              </a:rPr>
              <a:t>Åbo Svenska Teater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lvl="0">
              <a:defRPr sz="1800"/>
            </a:pPr>
            <a:r>
              <a:rPr>
                <a:latin typeface="Verdana"/>
                <a:ea typeface="Verdana"/>
                <a:cs typeface="Verdana"/>
                <a:sym typeface="Verdana"/>
              </a:rPr>
              <a:t>Savonlinnan Teatteri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lvl="0">
              <a:defRPr sz="1800"/>
            </a:pPr>
            <a:r>
              <a:rPr>
                <a:latin typeface="Verdana"/>
                <a:ea typeface="Verdana"/>
                <a:cs typeface="Verdana"/>
                <a:sym typeface="Verdana"/>
              </a:rPr>
              <a:t>Klockriketeatern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lvl="0">
              <a:defRPr sz="1800"/>
            </a:pPr>
            <a:r>
              <a:rPr>
                <a:latin typeface="Verdana"/>
                <a:ea typeface="Verdana"/>
                <a:cs typeface="Verdana"/>
                <a:sym typeface="Verdana"/>
              </a:rPr>
              <a:t>Karleby Stadsteater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lvl="0">
              <a:defRPr sz="1800"/>
            </a:pPr>
            <a:r>
              <a:rPr>
                <a:latin typeface="Verdana"/>
                <a:ea typeface="Verdana"/>
                <a:cs typeface="Verdana"/>
                <a:sym typeface="Verdana"/>
              </a:rPr>
              <a:t>Wasa Teater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lvl="0">
              <a:defRPr sz="1800"/>
            </a:pPr>
            <a:r>
              <a:rPr>
                <a:latin typeface="Verdana"/>
                <a:ea typeface="Verdana"/>
                <a:cs typeface="Verdana"/>
                <a:sym typeface="Verdana"/>
              </a:rPr>
              <a:t>Vapaa Teatteri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image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Shape 87"/>
          <p:cNvSpPr/>
          <p:nvPr/>
        </p:nvSpPr>
        <p:spPr>
          <a:xfrm>
            <a:off x="660558" y="606260"/>
            <a:ext cx="3080446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4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b="0" sz="1800"/>
            </a:pPr>
            <a:r>
              <a:rPr b="1" sz="2400"/>
              <a:t>Sylvi - scenografi</a:t>
            </a:r>
          </a:p>
        </p:txBody>
      </p:sp>
      <p:pic>
        <p:nvPicPr>
          <p:cNvPr id="88" name="image1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1665" y="253942"/>
            <a:ext cx="6537532" cy="9245717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Shape 89"/>
          <p:cNvSpPr/>
          <p:nvPr/>
        </p:nvSpPr>
        <p:spPr>
          <a:xfrm>
            <a:off x="1208566" y="2184400"/>
            <a:ext cx="4302697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000">
                <a:latin typeface="Verdana"/>
                <a:ea typeface="Verdana"/>
                <a:cs typeface="Verdana"/>
                <a:sym typeface="Verdana"/>
              </a:rPr>
              <a:t>2 scenografier för flexibilitet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lvl="0">
              <a:defRPr sz="1800"/>
            </a:pPr>
            <a:r>
              <a:rPr sz="2000">
                <a:latin typeface="Verdana"/>
                <a:ea typeface="Verdana"/>
                <a:cs typeface="Verdana"/>
                <a:sym typeface="Verdana"/>
              </a:rPr>
              <a:t>enkel förvaring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lvl="0">
              <a:defRPr sz="1800"/>
            </a:pPr>
            <a:r>
              <a:rPr sz="2000">
                <a:latin typeface="Verdana"/>
                <a:ea typeface="Verdana"/>
                <a:cs typeface="Verdana"/>
                <a:sym typeface="Verdana"/>
              </a:rPr>
              <a:t>smidig transport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lvl="0">
              <a:defRPr sz="1800"/>
            </a:pPr>
            <a:r>
              <a:rPr sz="2000">
                <a:latin typeface="Verdana"/>
                <a:ea typeface="Verdana"/>
                <a:cs typeface="Verdana"/>
                <a:sym typeface="Verdana"/>
              </a:rPr>
              <a:t>2 scenografier blev 3 pga skador</a:t>
            </a:r>
          </a:p>
        </p:txBody>
      </p:sp>
      <p:pic>
        <p:nvPicPr>
          <p:cNvPr id="90" name="image4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3832" y="1875365"/>
            <a:ext cx="381002" cy="381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image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588" y="-17461"/>
            <a:ext cx="13015802" cy="9752101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Shape 93"/>
          <p:cNvSpPr/>
          <p:nvPr/>
        </p:nvSpPr>
        <p:spPr>
          <a:xfrm>
            <a:off x="1483218" y="2043429"/>
            <a:ext cx="11061703" cy="566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defTabSz="828038">
              <a:lnSpc>
                <a:spcPct val="115000"/>
              </a:lnSpc>
              <a:defRPr sz="1800"/>
            </a:pPr>
            <a:r>
              <a:rPr sz="1900"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5 teatrar delar produktionskostnader</a:t>
            </a:r>
            <a:endParaRPr sz="190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r>
              <a:rPr sz="1900"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1 skådespelare/teater medverkar</a:t>
            </a:r>
            <a:endParaRPr sz="190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r>
              <a:rPr sz="1900"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3 länder i vilka produktionen framställs och spelar</a:t>
            </a:r>
            <a:endParaRPr sz="190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r>
              <a:rPr sz="1900"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25 spelorter =  1 Tyskland / 9 Finland / 14 Sverige / 1 Norge</a:t>
            </a:r>
            <a:endParaRPr sz="190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r>
              <a:rPr sz="1900"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91 föreställningar</a:t>
            </a:r>
            <a:endParaRPr sz="190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r>
              <a:rPr sz="1900"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1 spelår</a:t>
            </a:r>
            <a:endParaRPr sz="190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endParaRPr sz="190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r>
              <a:rPr sz="1900"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De medverkande teatrarna är fria grupper, institutionsteatrar, regionteatrar, kommunala teatrar, stiftelse- och föreningsägda teatrar, svensk- och finskspråkiga teatrar.</a:t>
            </a:r>
            <a:endParaRPr sz="190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endParaRPr sz="190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r>
              <a:rPr sz="1900"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Teatrarna har olika ekonomiska förutsättningar och utgångspunkter för verksamheten.</a:t>
            </a:r>
            <a:endParaRPr sz="190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endParaRPr sz="190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r>
              <a:rPr sz="1900"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Samproduktionen genomförs under två olika budgetår.</a:t>
            </a:r>
            <a:endParaRPr sz="190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endParaRPr sz="190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endParaRPr sz="190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algn="ctr" defTabSz="828038">
              <a:lnSpc>
                <a:spcPct val="115000"/>
              </a:lnSpc>
              <a:defRPr sz="1800"/>
            </a:pPr>
            <a:r>
              <a:rPr sz="1900"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* </a:t>
            </a:r>
            <a:r>
              <a:rPr i="1" sz="1900"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För vissa teatrar uppstår merparten av kostnaderna under ett budgetår </a:t>
            </a:r>
            <a:endParaRPr i="1" sz="190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algn="ctr" defTabSz="828038">
              <a:lnSpc>
                <a:spcPct val="115000"/>
              </a:lnSpc>
              <a:defRPr sz="1800"/>
            </a:pPr>
            <a:r>
              <a:rPr i="1" sz="1900"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då produktionen inte spelar på den egna teater. *</a:t>
            </a:r>
          </a:p>
        </p:txBody>
      </p:sp>
      <p:sp>
        <p:nvSpPr>
          <p:cNvPr id="94" name="Shape 94"/>
          <p:cNvSpPr/>
          <p:nvPr/>
        </p:nvSpPr>
        <p:spPr>
          <a:xfrm>
            <a:off x="795866" y="774700"/>
            <a:ext cx="955040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647700">
              <a:defRPr b="1" sz="24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b="0" sz="1800"/>
            </a:pPr>
            <a:r>
              <a:rPr b="1" sz="2400"/>
              <a:t>Sylvi - ekonomi 1/4</a:t>
            </a:r>
          </a:p>
        </p:txBody>
      </p:sp>
      <p:pic>
        <p:nvPicPr>
          <p:cNvPr id="95" name="image1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0100" y="4373915"/>
            <a:ext cx="381000" cy="381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image4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0100" y="5390520"/>
            <a:ext cx="381000" cy="381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image5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0100" y="2043959"/>
            <a:ext cx="381000" cy="381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image6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00100" y="6050931"/>
            <a:ext cx="381000" cy="381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image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Shape 101"/>
          <p:cNvSpPr/>
          <p:nvPr/>
        </p:nvSpPr>
        <p:spPr>
          <a:xfrm>
            <a:off x="2291557" y="1448317"/>
            <a:ext cx="11061703" cy="7333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defTabSz="828038">
              <a:lnSpc>
                <a:spcPct val="115000"/>
              </a:lnSpc>
              <a:defRPr sz="1800"/>
            </a:pPr>
            <a:r>
              <a:rPr b="1"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Produktionskostnader Sylvi</a:t>
            </a:r>
            <a:r>
              <a:rPr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 </a:t>
            </a:r>
            <a:endParaRPr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r>
              <a:rPr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Konstnärlig planering och förverkligande 5 bollar</a:t>
            </a:r>
            <a:br>
              <a:rPr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</a:br>
            <a:endParaRPr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r>
              <a:rPr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ea typeface="Verdana"/>
                <a:cs typeface="Verdana"/>
                <a:sym typeface="Verdana"/>
              </a:rPr>
              <a:t>Per teater: 1 boll  :)</a:t>
            </a:r>
            <a:endParaRPr b="1">
              <a:solidFill>
                <a:srgbClr val="C00000"/>
              </a:solidFill>
              <a:uFill>
                <a:solidFill>
                  <a:srgbClr val="C00000"/>
                </a:solidFill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r>
              <a:rPr i="1"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- Jmfr. teaterns egen produktion: 1,5-2 bollar</a:t>
            </a:r>
            <a:endParaRPr i="1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endParaRPr b="1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r>
              <a:rPr b="1"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Extra kostnader</a:t>
            </a:r>
            <a:endParaRPr b="1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r>
              <a:rPr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En skådespelares resor och logi: 0,16 bollar + 0,24 bollar = 0,4 bollar</a:t>
            </a:r>
            <a:endParaRPr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r>
              <a:rPr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En skådespelares dagtraktamenten: 0,3 bollar</a:t>
            </a:r>
            <a:endParaRPr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r>
              <a:rPr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Oförutsedda kostnader 0,5 bollar, 0,1 boll/teater</a:t>
            </a:r>
            <a:endParaRPr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r>
              <a:rPr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ea typeface="Verdana"/>
                <a:cs typeface="Verdana"/>
                <a:sym typeface="Verdana"/>
              </a:rPr>
              <a:t>Per teater: 0,8 bollar</a:t>
            </a:r>
            <a:endParaRPr b="1">
              <a:solidFill>
                <a:srgbClr val="C00000"/>
              </a:solidFill>
              <a:uFill>
                <a:solidFill>
                  <a:srgbClr val="C00000"/>
                </a:solidFill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endParaRPr b="1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r>
              <a:rPr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ea typeface="Verdana"/>
                <a:cs typeface="Verdana"/>
                <a:sym typeface="Verdana"/>
              </a:rPr>
              <a:t>Sylvi totalt per teater: 1,8 bollar :/ </a:t>
            </a:r>
            <a:endParaRPr b="1">
              <a:solidFill>
                <a:srgbClr val="C00000"/>
              </a:solidFill>
              <a:uFill>
                <a:solidFill>
                  <a:srgbClr val="C00000"/>
                </a:solidFill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marL="299979" indent="-140276" defTabSz="828038">
              <a:lnSpc>
                <a:spcPct val="115000"/>
              </a:lnSpc>
              <a:buClr>
                <a:srgbClr val="000000"/>
              </a:buClr>
              <a:buSzPct val="100000"/>
              <a:buFont typeface="Arial"/>
              <a:buChar char="-"/>
              <a:defRPr sz="1800"/>
            </a:pPr>
            <a:r>
              <a:rPr i="1"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Jmfr. teaterns egen produktion: 1,5-2 bollar</a:t>
            </a:r>
            <a:endParaRPr i="1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algn="ctr" defTabSz="828038">
              <a:lnSpc>
                <a:spcPct val="115000"/>
              </a:lnSpc>
              <a:defRPr sz="1800"/>
            </a:pPr>
            <a:r>
              <a:rPr i="1"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_______________________________________</a:t>
            </a:r>
            <a:endParaRPr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r>
              <a:rPr b="1"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Övriga kostnader för institutionsteatrarna </a:t>
            </a:r>
            <a:r>
              <a:rPr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(4 av 5 teatrar)</a:t>
            </a:r>
            <a:br>
              <a:rPr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</a:br>
            <a:r>
              <a:rPr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Egen teaterproduktion: 1 skådespelare - 3 produktioner - 1 spelår </a:t>
            </a:r>
            <a:endParaRPr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r>
              <a:rPr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Sylvi-modellen: 1 skådespelare - 1 produktion - 1 spelår</a:t>
            </a:r>
            <a:endParaRPr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r>
              <a:rPr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-&gt; behov av 2 gästande skådespelare på hemmateatern: lön, resor, logi</a:t>
            </a:r>
            <a:endParaRPr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r>
              <a:rPr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ea typeface="Verdana"/>
                <a:cs typeface="Verdana"/>
                <a:sym typeface="Verdana"/>
              </a:rPr>
              <a:t>Per institutionsteater: 1,58 bollar</a:t>
            </a:r>
            <a:endParaRPr b="1">
              <a:solidFill>
                <a:srgbClr val="C00000"/>
              </a:solidFill>
              <a:uFill>
                <a:solidFill>
                  <a:srgbClr val="C00000"/>
                </a:solidFill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endParaRPr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lvl="0" defTabSz="828038">
              <a:lnSpc>
                <a:spcPct val="115000"/>
              </a:lnSpc>
              <a:defRPr sz="1800"/>
            </a:pPr>
            <a:r>
              <a:rPr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ea typeface="Verdana"/>
                <a:cs typeface="Verdana"/>
                <a:sym typeface="Verdana"/>
              </a:rPr>
              <a:t>Sylvi sammanlagt per institutionsteater: 3,38 bollar :(</a:t>
            </a:r>
            <a:endParaRPr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r>
              <a:rPr i="1"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- Jmfr. teaterns egen produktion: 1,5-2 bollar </a:t>
            </a:r>
          </a:p>
        </p:txBody>
      </p:sp>
      <p:sp>
        <p:nvSpPr>
          <p:cNvPr id="102" name="Shape 102"/>
          <p:cNvSpPr/>
          <p:nvPr/>
        </p:nvSpPr>
        <p:spPr>
          <a:xfrm>
            <a:off x="491066" y="620688"/>
            <a:ext cx="9550401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647700">
              <a:defRPr b="1" sz="2400">
                <a:solidFill>
                  <a:srgbClr val="444444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444444"/>
                </a:solidFill>
              </a:rPr>
              <a:t>Sylvi - ekonomi 2/4</a:t>
            </a:r>
          </a:p>
        </p:txBody>
      </p:sp>
      <p:pic>
        <p:nvPicPr>
          <p:cNvPr id="103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50824" y="5706090"/>
            <a:ext cx="381002" cy="381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image6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49843" y="1404641"/>
            <a:ext cx="381002" cy="38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image6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11900" y="579314"/>
            <a:ext cx="381000" cy="381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image6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84249" y="1404641"/>
            <a:ext cx="381002" cy="38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image6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0547" y="1404641"/>
            <a:ext cx="381002" cy="38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image6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3972" y="1404641"/>
            <a:ext cx="381002" cy="38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image6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7397" y="1404641"/>
            <a:ext cx="381002" cy="38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image6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84249" y="2426903"/>
            <a:ext cx="381002" cy="381002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Shape 111"/>
          <p:cNvSpPr/>
          <p:nvPr/>
        </p:nvSpPr>
        <p:spPr>
          <a:xfrm>
            <a:off x="6948967" y="580570"/>
            <a:ext cx="3295502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8038">
              <a:lnSpc>
                <a:spcPct val="115000"/>
              </a:lnSpc>
              <a:defRPr sz="1800"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= 25.000 euro 230.800 sek</a:t>
            </a:r>
          </a:p>
        </p:txBody>
      </p:sp>
      <p:pic>
        <p:nvPicPr>
          <p:cNvPr id="112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70700" y="5706090"/>
            <a:ext cx="381002" cy="381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image6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57153" y="4587676"/>
            <a:ext cx="208098" cy="381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50822" y="2844818"/>
            <a:ext cx="381002" cy="381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84249" y="2844818"/>
            <a:ext cx="381002" cy="381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image6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50824" y="5275138"/>
            <a:ext cx="381002" cy="381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image6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57153" y="5275138"/>
            <a:ext cx="208098" cy="381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image6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50824" y="8123373"/>
            <a:ext cx="381002" cy="381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image6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57153" y="8123373"/>
            <a:ext cx="208098" cy="381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age6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6907" y="8123373"/>
            <a:ext cx="381002" cy="381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image6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3972" y="8123373"/>
            <a:ext cx="381002" cy="381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70700" y="8567363"/>
            <a:ext cx="381002" cy="381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50824" y="8567363"/>
            <a:ext cx="381002" cy="381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image6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77824" y="7539173"/>
            <a:ext cx="381002" cy="381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image6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21142" y="7539173"/>
            <a:ext cx="208098" cy="381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age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70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Shape 128"/>
          <p:cNvSpPr/>
          <p:nvPr/>
        </p:nvSpPr>
        <p:spPr>
          <a:xfrm>
            <a:off x="2402473" y="1546808"/>
            <a:ext cx="11061703" cy="6708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defTabSz="828038">
              <a:lnSpc>
                <a:spcPct val="115000"/>
              </a:lnSpc>
              <a:defRPr sz="1800"/>
            </a:pPr>
            <a:r>
              <a:rPr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m man enbart beaktar produktionskostnader, extra och oförutsedda kostnader i </a:t>
            </a:r>
            <a:endParaRPr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r>
              <a:rPr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Sylvi-modellen och jämför dessa med kostnaderna för motsvarande uppsättning </a:t>
            </a:r>
            <a:endParaRPr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r>
              <a:rPr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i en teaters egen regi befinner Sylvi-modellen sig ekonomiskt i gaffeln:</a:t>
            </a:r>
            <a:endParaRPr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endParaRPr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r>
              <a:rPr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ea typeface="Verdana"/>
                <a:cs typeface="Verdana"/>
                <a:sym typeface="Verdana"/>
              </a:rPr>
              <a:t>Sylvi-modellen</a:t>
            </a:r>
            <a:r>
              <a:rPr b="1"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	Teaterns egen produktion</a:t>
            </a:r>
            <a:endParaRPr b="1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r>
              <a:rPr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* något dyrare	1,5 bollar </a:t>
            </a:r>
            <a:endParaRPr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r>
              <a:rPr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* jämvikt	</a:t>
            </a:r>
            <a:r>
              <a:rPr i="1"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 	</a:t>
            </a:r>
            <a:r>
              <a:rPr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1,8 bollar</a:t>
            </a:r>
            <a:endParaRPr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r>
              <a:rPr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* något billigare	2 bollar</a:t>
            </a:r>
            <a:endParaRPr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endParaRPr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r>
              <a:rPr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Beaktar man också att en skådespelare binds upp för ett spelår blir Sylvi-modellen </a:t>
            </a:r>
            <a:endParaRPr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r>
              <a:rPr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betydligt dyrare jämfört med en egen uppsättning. </a:t>
            </a:r>
            <a:endParaRPr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endParaRPr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r>
              <a:rPr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ea typeface="Verdana"/>
                <a:cs typeface="Verdana"/>
                <a:sym typeface="Verdana"/>
              </a:rPr>
              <a:t>Sylvi-modellen</a:t>
            </a:r>
            <a:r>
              <a:rPr b="1"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	Teaterns egen produktion</a:t>
            </a:r>
            <a:endParaRPr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r>
              <a:rPr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3,38 bollar 		1,5-2 bollar</a:t>
            </a:r>
            <a:endParaRPr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endParaRPr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r>
              <a:rPr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Det ekonomiska utfallet för samproduktioner är sämre ju färre medverkande teatrar </a:t>
            </a:r>
            <a:br>
              <a:rPr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</a:br>
            <a:r>
              <a:rPr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-&gt;  den ekonomiska insatsen per teater stiger. I Sylvi-modellen skulle det innebära:</a:t>
            </a:r>
            <a:endParaRPr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r>
              <a:rPr b="1"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4 teatrar: </a:t>
            </a:r>
            <a:endParaRPr b="1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r>
              <a:rPr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ea typeface="Verdana"/>
                <a:cs typeface="Verdana"/>
                <a:sym typeface="Verdana"/>
              </a:rPr>
              <a:t>3,63 bollar/teater</a:t>
            </a:r>
            <a:endParaRPr b="1">
              <a:solidFill>
                <a:srgbClr val="C00000"/>
              </a:solidFill>
              <a:uFill>
                <a:solidFill>
                  <a:srgbClr val="C00000"/>
                </a:solidFill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r>
              <a:rPr b="1"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3 teatrar: </a:t>
            </a:r>
            <a:endParaRPr b="1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r>
              <a:rPr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ea typeface="Verdana"/>
                <a:cs typeface="Verdana"/>
                <a:sym typeface="Verdana"/>
              </a:rPr>
              <a:t>4,05 bollar/teater</a:t>
            </a:r>
          </a:p>
        </p:txBody>
      </p:sp>
      <p:sp>
        <p:nvSpPr>
          <p:cNvPr id="129" name="Shape 129"/>
          <p:cNvSpPr/>
          <p:nvPr/>
        </p:nvSpPr>
        <p:spPr>
          <a:xfrm>
            <a:off x="694266" y="673098"/>
            <a:ext cx="9550401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647700">
              <a:defRPr b="1" sz="2400">
                <a:solidFill>
                  <a:srgbClr val="444444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444444"/>
                </a:solidFill>
              </a:rPr>
              <a:t>Sylvi - ekonomi 3/4</a:t>
            </a:r>
          </a:p>
        </p:txBody>
      </p:sp>
      <p:pic>
        <p:nvPicPr>
          <p:cNvPr id="130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26304" y="3063743"/>
            <a:ext cx="381002" cy="381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image6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868523" y="812800"/>
            <a:ext cx="381002" cy="381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image6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70700" y="3078045"/>
            <a:ext cx="381002" cy="381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image6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70700" y="3417959"/>
            <a:ext cx="381002" cy="381002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Shape 134"/>
          <p:cNvSpPr/>
          <p:nvPr/>
        </p:nvSpPr>
        <p:spPr>
          <a:xfrm>
            <a:off x="6305500" y="812798"/>
            <a:ext cx="3295502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8038">
              <a:lnSpc>
                <a:spcPct val="115000"/>
              </a:lnSpc>
              <a:defRPr sz="1800"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= 25.000 euro 230.800 sek</a:t>
            </a:r>
          </a:p>
        </p:txBody>
      </p:sp>
      <p:pic>
        <p:nvPicPr>
          <p:cNvPr id="135" name="image6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63398" y="5663372"/>
            <a:ext cx="381002" cy="381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24832" y="3078045"/>
            <a:ext cx="381002" cy="381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image6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46103" y="5663372"/>
            <a:ext cx="208098" cy="381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image6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59992" y="5663372"/>
            <a:ext cx="381002" cy="381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24832" y="3417959"/>
            <a:ext cx="381002" cy="381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image6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56588" y="5663372"/>
            <a:ext cx="381002" cy="381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image6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63398" y="3063743"/>
            <a:ext cx="381002" cy="381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image6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63398" y="3413102"/>
            <a:ext cx="381002" cy="381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image6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59650" y="3748159"/>
            <a:ext cx="381002" cy="381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image6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63398" y="3748159"/>
            <a:ext cx="381002" cy="381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61771" y="3417959"/>
            <a:ext cx="208098" cy="381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24832" y="5663372"/>
            <a:ext cx="381002" cy="381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14299" y="5663372"/>
            <a:ext cx="381002" cy="381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24832" y="3748159"/>
            <a:ext cx="381002" cy="381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14299" y="3748159"/>
            <a:ext cx="381002" cy="381002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150"/>
          <p:cNvSpPr/>
          <p:nvPr/>
        </p:nvSpPr>
        <p:spPr>
          <a:xfrm>
            <a:off x="1864302" y="1557865"/>
            <a:ext cx="311498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0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b="0" sz="1800"/>
            </a:pPr>
            <a:r>
              <a:rPr b="1" sz="2000"/>
              <a:t>A</a:t>
            </a:r>
          </a:p>
        </p:txBody>
      </p:sp>
      <p:sp>
        <p:nvSpPr>
          <p:cNvPr id="151" name="Shape 151"/>
          <p:cNvSpPr/>
          <p:nvPr/>
        </p:nvSpPr>
        <p:spPr>
          <a:xfrm>
            <a:off x="1867844" y="4350856"/>
            <a:ext cx="307778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0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b="0" sz="1800"/>
            </a:pPr>
            <a:r>
              <a:rPr b="1" sz="2000"/>
              <a:t>B</a:t>
            </a:r>
          </a:p>
        </p:txBody>
      </p:sp>
      <p:pic>
        <p:nvPicPr>
          <p:cNvPr id="152" name="image6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62606" y="7262380"/>
            <a:ext cx="381002" cy="381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age6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59992" y="7262380"/>
            <a:ext cx="381002" cy="381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age6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24321" y="7262380"/>
            <a:ext cx="381001" cy="381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age6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18991" y="7262380"/>
            <a:ext cx="208098" cy="381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image6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63398" y="7913640"/>
            <a:ext cx="381002" cy="381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age6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59992" y="7913640"/>
            <a:ext cx="381002" cy="381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age6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24321" y="7913640"/>
            <a:ext cx="381001" cy="381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image6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3321" y="7913640"/>
            <a:ext cx="381001" cy="381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image6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19388" y="7913640"/>
            <a:ext cx="208097" cy="381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image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Shape 163"/>
          <p:cNvSpPr/>
          <p:nvPr/>
        </p:nvSpPr>
        <p:spPr>
          <a:xfrm>
            <a:off x="2402473" y="1546808"/>
            <a:ext cx="11061703" cy="7348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defTabSz="828038">
              <a:lnSpc>
                <a:spcPct val="115000"/>
              </a:lnSpc>
              <a:defRPr sz="1800"/>
            </a:pPr>
            <a:r>
              <a:rPr b="1"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Ju fler medverkande teatrar desto större administrativ styrning </a:t>
            </a:r>
            <a:r>
              <a:rPr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krävs i projektet </a:t>
            </a:r>
            <a:br>
              <a:rPr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</a:br>
            <a:r>
              <a:rPr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= högre kostnader. Ju fler medverkande teatrar desto svårare att tillgodose optimala spelperioder = mindre publik och biljettintäkter.</a:t>
            </a:r>
            <a:endParaRPr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endParaRPr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r>
              <a:rPr b="1"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Teatrarna kan spara kostnader genom större egna insatser</a:t>
            </a:r>
            <a:endParaRPr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r>
              <a:rPr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- T.ex. en teater bygger scenografin, en teater gör dräkterna etc. Eller så gör man flera uppsättningar scenografier, rekvisita för att effektivera spelperioderna.</a:t>
            </a:r>
            <a:endParaRPr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r>
              <a:rPr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- Teatrarna sköter producentskapet och koordineringen internt.</a:t>
            </a:r>
            <a:endParaRPr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r>
              <a:rPr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- Produktionen repeterar och har premiär på en av de medverkande teatrarna. </a:t>
            </a:r>
            <a:endParaRPr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endParaRPr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endParaRPr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r>
              <a:rPr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På detta sätt kunde kostnaderna för den gemensamma produktionen räknat på </a:t>
            </a:r>
            <a:br>
              <a:rPr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</a:br>
            <a:r>
              <a:rPr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5 teatrar fås ned till </a:t>
            </a:r>
            <a:endParaRPr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r>
              <a:rPr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- 1,32 bollar/teater för produktionen och extra kostnader</a:t>
            </a:r>
            <a:endParaRPr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r>
              <a:rPr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- 2,90 bollar/teater med beaktande av att teatern anställer två gästande skådespelare </a:t>
            </a:r>
            <a:br>
              <a:rPr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</a:br>
            <a:r>
              <a:rPr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i andra produktioner som ersättning för den skådespelare som är bunden i </a:t>
            </a:r>
            <a:br>
              <a:rPr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</a:br>
            <a:r>
              <a:rPr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samproduktionen under ett år.</a:t>
            </a:r>
            <a:endParaRPr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endParaRPr b="1">
              <a:solidFill>
                <a:srgbClr val="C00000"/>
              </a:solidFill>
              <a:uFill>
                <a:solidFill>
                  <a:srgbClr val="C00000"/>
                </a:solidFill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r>
              <a:rPr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ea typeface="Verdana"/>
                <a:cs typeface="Verdana"/>
                <a:sym typeface="Verdana"/>
              </a:rPr>
              <a:t>Modifierad Sylvi-modell</a:t>
            </a:r>
            <a:r>
              <a:rPr b="1"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		Teaterns egen produktion</a:t>
            </a:r>
            <a:endParaRPr b="1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r>
              <a:rPr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1,32 bollar                                    1,5-2 bollar</a:t>
            </a:r>
            <a:endParaRPr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endParaRPr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r>
              <a:rPr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ea typeface="Verdana"/>
                <a:cs typeface="Verdana"/>
                <a:sym typeface="Verdana"/>
              </a:rPr>
              <a:t>Modifierad Sylvi-modell</a:t>
            </a:r>
            <a:r>
              <a:rPr b="1"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		Teaterns egen produktion</a:t>
            </a:r>
            <a:endParaRPr b="1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r>
              <a:rPr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2,9 bollar 	                        	1,5-2 bollar</a:t>
            </a:r>
          </a:p>
        </p:txBody>
      </p:sp>
      <p:sp>
        <p:nvSpPr>
          <p:cNvPr id="164" name="Shape 164"/>
          <p:cNvSpPr/>
          <p:nvPr/>
        </p:nvSpPr>
        <p:spPr>
          <a:xfrm>
            <a:off x="762000" y="819149"/>
            <a:ext cx="9550400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647700">
              <a:defRPr b="1" sz="2400">
                <a:solidFill>
                  <a:srgbClr val="444444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444444"/>
                </a:solidFill>
              </a:rPr>
              <a:t>Sylvi - ekonomi 4/4</a:t>
            </a:r>
          </a:p>
        </p:txBody>
      </p:sp>
      <p:pic>
        <p:nvPicPr>
          <p:cNvPr id="165" name="image6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68523" y="812800"/>
            <a:ext cx="381002" cy="381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image6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63398" y="7639098"/>
            <a:ext cx="381002" cy="381002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hape 167"/>
          <p:cNvSpPr/>
          <p:nvPr/>
        </p:nvSpPr>
        <p:spPr>
          <a:xfrm>
            <a:off x="6305500" y="812798"/>
            <a:ext cx="3295502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8038">
              <a:lnSpc>
                <a:spcPct val="115000"/>
              </a:lnSpc>
              <a:defRPr sz="1800"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= 25.000 euro 230.800 sek</a:t>
            </a:r>
          </a:p>
        </p:txBody>
      </p:sp>
      <p:pic>
        <p:nvPicPr>
          <p:cNvPr id="168" name="image6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59650" y="6018972"/>
            <a:ext cx="381002" cy="381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age6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46103" y="5714172"/>
            <a:ext cx="208098" cy="381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image6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63398" y="6018972"/>
            <a:ext cx="381002" cy="381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image6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26299" y="6018972"/>
            <a:ext cx="381002" cy="381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image6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46103" y="7639098"/>
            <a:ext cx="208098" cy="381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image4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14965" y="7639098"/>
            <a:ext cx="381002" cy="381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image4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14965" y="8656759"/>
            <a:ext cx="381002" cy="381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image4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377248" y="8656759"/>
            <a:ext cx="381002" cy="381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image4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377248" y="7639098"/>
            <a:ext cx="381002" cy="381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image6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26299" y="8504359"/>
            <a:ext cx="381002" cy="381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image6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63398" y="8504359"/>
            <a:ext cx="381002" cy="381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age6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57153" y="8504359"/>
            <a:ext cx="385998" cy="381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age6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63398" y="5714172"/>
            <a:ext cx="381002" cy="381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image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588" y="-17461"/>
            <a:ext cx="13015802" cy="9752101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Shape 183"/>
          <p:cNvSpPr/>
          <p:nvPr/>
        </p:nvSpPr>
        <p:spPr>
          <a:xfrm>
            <a:off x="1016000" y="774700"/>
            <a:ext cx="955040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647700">
              <a:defRPr b="1" sz="2400">
                <a:solidFill>
                  <a:srgbClr val="444444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444444"/>
                </a:solidFill>
              </a:rPr>
              <a:t>Sylvi - utvärdering</a:t>
            </a:r>
          </a:p>
        </p:txBody>
      </p:sp>
      <p:pic>
        <p:nvPicPr>
          <p:cNvPr id="184" name="image13.png"/>
          <p:cNvPicPr/>
          <p:nvPr/>
        </p:nvPicPr>
        <p:blipFill>
          <a:blip r:embed="rId3">
            <a:extLst/>
          </a:blip>
          <a:srcRect l="0" t="0" r="0" b="503"/>
          <a:stretch>
            <a:fillRect/>
          </a:stretch>
        </p:blipFill>
        <p:spPr>
          <a:xfrm>
            <a:off x="1156398" y="1096708"/>
            <a:ext cx="10692004" cy="75220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image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Shape 187"/>
          <p:cNvSpPr/>
          <p:nvPr/>
        </p:nvSpPr>
        <p:spPr>
          <a:xfrm>
            <a:off x="1114918" y="1828800"/>
            <a:ext cx="11061703" cy="614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defTabSz="647700">
              <a:defRPr sz="1800"/>
            </a:pPr>
            <a:endParaRPr>
              <a:latin typeface="Verdana"/>
              <a:ea typeface="Verdana"/>
              <a:cs typeface="Verdana"/>
              <a:sym typeface="Verdana"/>
            </a:endParaRPr>
          </a:p>
          <a:p>
            <a:pPr lvl="0" defTabSz="647700">
              <a:defRPr sz="1800"/>
            </a:pPr>
            <a:r>
              <a:rPr b="1">
                <a:latin typeface="Verdana"/>
                <a:ea typeface="Verdana"/>
                <a:cs typeface="Verdana"/>
                <a:sym typeface="Verdana"/>
              </a:rPr>
              <a:t>1. Definition</a:t>
            </a:r>
            <a:endParaRPr b="1">
              <a:latin typeface="Verdana"/>
              <a:ea typeface="Verdana"/>
              <a:cs typeface="Verdana"/>
              <a:sym typeface="Verdana"/>
            </a:endParaRPr>
          </a:p>
          <a:p>
            <a:pPr lvl="0" defTabSz="647700">
              <a:defRPr sz="1800"/>
            </a:pPr>
            <a:r>
              <a:rPr>
                <a:latin typeface="Verdana"/>
                <a:ea typeface="Verdana"/>
                <a:cs typeface="Verdana"/>
                <a:sym typeface="Verdana"/>
              </a:rPr>
              <a:t>Den kreativa idén är klar, vilken pjäs, vilka teatrar och vilken regissör fastställs.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lvl="0" defTabSz="647700">
              <a:defRPr sz="1800"/>
            </a:pPr>
            <a:r>
              <a:rPr>
                <a:latin typeface="Verdana"/>
                <a:ea typeface="Verdana"/>
                <a:cs typeface="Verdana"/>
                <a:sym typeface="Verdana"/>
              </a:rPr>
              <a:t>Syften, målsättning, föreställning, teatrar, grundbudget, avtal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lvl="0" defTabSz="647700">
              <a:defRPr sz="1800"/>
            </a:pPr>
            <a:endParaRPr>
              <a:latin typeface="Verdana"/>
              <a:ea typeface="Verdana"/>
              <a:cs typeface="Verdana"/>
              <a:sym typeface="Verdana"/>
            </a:endParaRPr>
          </a:p>
          <a:p>
            <a:pPr lvl="0" defTabSz="647700">
              <a:defRPr sz="1800"/>
            </a:pPr>
            <a:endParaRPr b="1">
              <a:latin typeface="Verdana"/>
              <a:ea typeface="Verdana"/>
              <a:cs typeface="Verdana"/>
              <a:sym typeface="Verdana"/>
            </a:endParaRPr>
          </a:p>
          <a:p>
            <a:pPr lvl="0" defTabSz="647700">
              <a:defRPr sz="1800"/>
            </a:pPr>
            <a:r>
              <a:rPr b="1">
                <a:latin typeface="Verdana"/>
                <a:ea typeface="Verdana"/>
                <a:cs typeface="Verdana"/>
                <a:sym typeface="Verdana"/>
              </a:rPr>
              <a:t>2. Planering</a:t>
            </a:r>
            <a:endParaRPr b="1">
              <a:latin typeface="Verdana"/>
              <a:ea typeface="Verdana"/>
              <a:cs typeface="Verdana"/>
              <a:sym typeface="Verdana"/>
            </a:endParaRPr>
          </a:p>
          <a:p>
            <a:pPr lvl="0" defTabSz="647700">
              <a:defRPr sz="1800"/>
            </a:pPr>
            <a:r>
              <a:rPr>
                <a:latin typeface="Verdana"/>
                <a:ea typeface="Verdana"/>
                <a:cs typeface="Verdana"/>
                <a:sym typeface="Verdana"/>
              </a:rPr>
              <a:t>Skapa laget, spelplan/turnéplan, kommunikationsplan internt och externt, teknisk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lvl="0" defTabSz="647700">
              <a:defRPr sz="1800"/>
            </a:pPr>
            <a:r>
              <a:rPr>
                <a:latin typeface="Verdana"/>
                <a:ea typeface="Verdana"/>
                <a:cs typeface="Verdana"/>
                <a:sym typeface="Verdana"/>
              </a:rPr>
              <a:t>specifikationer, ritningar och modeller av scenografi och dräkter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lvl="0" defTabSz="647700">
              <a:defRPr sz="1800"/>
            </a:pPr>
            <a:endParaRPr>
              <a:latin typeface="Verdana"/>
              <a:ea typeface="Verdana"/>
              <a:cs typeface="Verdana"/>
              <a:sym typeface="Verdana"/>
            </a:endParaRPr>
          </a:p>
          <a:p>
            <a:pPr lvl="0" defTabSz="647700">
              <a:defRPr sz="1800"/>
            </a:pPr>
            <a:endParaRPr b="1">
              <a:latin typeface="Verdana"/>
              <a:ea typeface="Verdana"/>
              <a:cs typeface="Verdana"/>
              <a:sym typeface="Verdana"/>
            </a:endParaRPr>
          </a:p>
          <a:p>
            <a:pPr lvl="0" defTabSz="647700">
              <a:defRPr sz="1800"/>
            </a:pPr>
            <a:r>
              <a:rPr b="1">
                <a:latin typeface="Verdana"/>
                <a:ea typeface="Verdana"/>
                <a:cs typeface="Verdana"/>
                <a:sym typeface="Verdana"/>
              </a:rPr>
              <a:t>3. Genomförande</a:t>
            </a:r>
            <a:endParaRPr b="1">
              <a:latin typeface="Verdana"/>
              <a:ea typeface="Verdana"/>
              <a:cs typeface="Verdana"/>
              <a:sym typeface="Verdana"/>
            </a:endParaRPr>
          </a:p>
          <a:p>
            <a:pPr lvl="0" defTabSz="647700">
              <a:defRPr sz="1800"/>
            </a:pPr>
            <a:r>
              <a:rPr>
                <a:latin typeface="Verdana"/>
                <a:ea typeface="Verdana"/>
                <a:cs typeface="Verdana"/>
                <a:sym typeface="Verdana"/>
              </a:rPr>
              <a:t>Repetitioner, scenteknisk produktion, genrep, produktion av marknadsföringsmaterial, planering av publikarbete, pressinfo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lvl="0" defTabSz="647700">
              <a:defRPr sz="1800"/>
            </a:pPr>
            <a:endParaRPr>
              <a:latin typeface="Verdana"/>
              <a:ea typeface="Verdana"/>
              <a:cs typeface="Verdana"/>
              <a:sym typeface="Verdana"/>
            </a:endParaRPr>
          </a:p>
          <a:p>
            <a:pPr lvl="0" defTabSz="647700">
              <a:defRPr sz="1800"/>
            </a:pPr>
            <a:endParaRPr b="1">
              <a:latin typeface="Verdana"/>
              <a:ea typeface="Verdana"/>
              <a:cs typeface="Verdana"/>
              <a:sym typeface="Verdana"/>
            </a:endParaRPr>
          </a:p>
          <a:p>
            <a:pPr lvl="0" defTabSz="647700">
              <a:defRPr sz="1800"/>
            </a:pPr>
            <a:r>
              <a:rPr b="1">
                <a:latin typeface="Verdana"/>
                <a:ea typeface="Verdana"/>
                <a:cs typeface="Verdana"/>
                <a:sym typeface="Verdana"/>
              </a:rPr>
              <a:t>4. Spelperiod - turné</a:t>
            </a:r>
            <a:endParaRPr b="1">
              <a:latin typeface="Verdana"/>
              <a:ea typeface="Verdana"/>
              <a:cs typeface="Verdana"/>
              <a:sym typeface="Verdana"/>
            </a:endParaRPr>
          </a:p>
          <a:p>
            <a:pPr lvl="0" defTabSz="647700">
              <a:defRPr sz="1800"/>
            </a:pPr>
            <a:r>
              <a:rPr>
                <a:latin typeface="Verdana"/>
                <a:ea typeface="Verdana"/>
                <a:cs typeface="Verdana"/>
                <a:sym typeface="Verdana"/>
              </a:rPr>
              <a:t>Publikarbete, press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lvl="0" defTabSz="647700">
              <a:defRPr sz="1800"/>
            </a:pPr>
            <a:endParaRPr>
              <a:latin typeface="Verdana"/>
              <a:ea typeface="Verdana"/>
              <a:cs typeface="Verdana"/>
              <a:sym typeface="Verdana"/>
            </a:endParaRPr>
          </a:p>
          <a:p>
            <a:pPr lvl="0" defTabSz="647700">
              <a:defRPr sz="1800"/>
            </a:pPr>
            <a:endParaRPr b="1">
              <a:latin typeface="Verdana"/>
              <a:ea typeface="Verdana"/>
              <a:cs typeface="Verdana"/>
              <a:sym typeface="Verdana"/>
            </a:endParaRPr>
          </a:p>
          <a:p>
            <a:pPr lvl="0" defTabSz="647700">
              <a:defRPr sz="1800"/>
            </a:pPr>
            <a:r>
              <a:rPr b="1">
                <a:latin typeface="Verdana"/>
                <a:ea typeface="Verdana"/>
                <a:cs typeface="Verdana"/>
                <a:sym typeface="Verdana"/>
              </a:rPr>
              <a:t>5. Utvärdering och avslut</a:t>
            </a:r>
            <a:endParaRPr b="1">
              <a:latin typeface="Verdana"/>
              <a:ea typeface="Verdana"/>
              <a:cs typeface="Verdana"/>
              <a:sym typeface="Verdana"/>
            </a:endParaRPr>
          </a:p>
          <a:p>
            <a:pPr lvl="0" defTabSz="647700">
              <a:defRPr sz="1800"/>
            </a:pPr>
            <a:r>
              <a:rPr>
                <a:latin typeface="Verdana"/>
                <a:ea typeface="Verdana"/>
                <a:cs typeface="Verdana"/>
                <a:sym typeface="Verdana"/>
              </a:rPr>
              <a:t>Utvärderingsträffar, bokslut</a:t>
            </a:r>
          </a:p>
        </p:txBody>
      </p:sp>
      <p:sp>
        <p:nvSpPr>
          <p:cNvPr id="188" name="Shape 188"/>
          <p:cNvSpPr/>
          <p:nvPr/>
        </p:nvSpPr>
        <p:spPr>
          <a:xfrm>
            <a:off x="1028700" y="1003300"/>
            <a:ext cx="955040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defTabSz="647700">
              <a:defRPr sz="1800"/>
            </a:pPr>
            <a:r>
              <a:rPr b="1" sz="2400">
                <a:solidFill>
                  <a:srgbClr val="444444"/>
                </a:solidFill>
                <a:latin typeface="Verdana"/>
                <a:ea typeface="Verdana"/>
                <a:cs typeface="Verdana"/>
                <a:sym typeface="Verdana"/>
              </a:rPr>
              <a:t>Sylvi - </a:t>
            </a:r>
            <a:r>
              <a:rPr b="1" sz="2400">
                <a:latin typeface="Verdana"/>
                <a:ea typeface="Verdana"/>
                <a:cs typeface="Verdana"/>
                <a:sym typeface="Verdana"/>
              </a:rPr>
              <a:t>faser</a:t>
            </a:r>
            <a:r>
              <a:rPr b="1" sz="2400">
                <a:solidFill>
                  <a:srgbClr val="444444"/>
                </a:solidFill>
                <a:latin typeface="Verdana"/>
                <a:ea typeface="Verdana"/>
                <a:cs typeface="Verdana"/>
                <a:sym typeface="Verdana"/>
              </a:rPr>
              <a:t> i samproduktion och turnésamarbete</a:t>
            </a:r>
          </a:p>
        </p:txBody>
      </p:sp>
      <p:pic>
        <p:nvPicPr>
          <p:cNvPr id="189" name="image1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96100" y="6138333"/>
            <a:ext cx="4241799" cy="20066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image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588" y="-30162"/>
            <a:ext cx="13015802" cy="9752102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Shape 192"/>
          <p:cNvSpPr/>
          <p:nvPr>
            <p:ph type="title" idx="4294967295"/>
          </p:nvPr>
        </p:nvSpPr>
        <p:spPr>
          <a:xfrm>
            <a:off x="1270000" y="253999"/>
            <a:ext cx="10464900" cy="2438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defTabSz="914400">
              <a:lnSpc>
                <a:spcPct val="100000"/>
              </a:lnSpc>
              <a:defRPr sz="4800">
                <a:uFillTx/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4800"/>
              <a:t>Anteckna </a:t>
            </a:r>
          </a:p>
        </p:txBody>
      </p:sp>
      <p:pic>
        <p:nvPicPr>
          <p:cNvPr id="193" name="image15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44700" y="2971800"/>
            <a:ext cx="2787601" cy="2616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image16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79600" y="5988050"/>
            <a:ext cx="3124200" cy="3103500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Shape 195"/>
          <p:cNvSpPr/>
          <p:nvPr/>
        </p:nvSpPr>
        <p:spPr>
          <a:xfrm>
            <a:off x="6188074" y="4013199"/>
            <a:ext cx="4172100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914400">
              <a:defRPr sz="36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3600"/>
              <a:t>Rekommendationer</a:t>
            </a:r>
          </a:p>
        </p:txBody>
      </p:sp>
      <p:sp>
        <p:nvSpPr>
          <p:cNvPr id="196" name="Shape 196"/>
          <p:cNvSpPr/>
          <p:nvPr/>
        </p:nvSpPr>
        <p:spPr>
          <a:xfrm>
            <a:off x="6232524" y="7277099"/>
            <a:ext cx="3854403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914400">
              <a:defRPr sz="36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3600"/>
              <a:t>Problem/utmaningar</a:t>
            </a:r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image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588" y="-17461"/>
            <a:ext cx="13015916" cy="9752012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Shape 199"/>
          <p:cNvSpPr/>
          <p:nvPr>
            <p:ph type="title" idx="4294967295"/>
          </p:nvPr>
        </p:nvSpPr>
        <p:spPr>
          <a:xfrm>
            <a:off x="1270000" y="253999"/>
            <a:ext cx="10464800" cy="2438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defTabSz="914400">
              <a:lnSpc>
                <a:spcPct val="100000"/>
              </a:lnSpc>
              <a:defRPr sz="4800">
                <a:uFillTx/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4800"/>
              <a:t>Grupper</a:t>
            </a:r>
          </a:p>
        </p:txBody>
      </p:sp>
      <p:pic>
        <p:nvPicPr>
          <p:cNvPr id="200" name="image17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22400" y="3009900"/>
            <a:ext cx="9944100" cy="44830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image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Shape 203"/>
          <p:cNvSpPr/>
          <p:nvPr/>
        </p:nvSpPr>
        <p:spPr>
          <a:xfrm>
            <a:off x="1775318" y="2725260"/>
            <a:ext cx="11061703" cy="363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defTabSz="647700">
              <a:defRPr sz="1800"/>
            </a:pPr>
            <a:r>
              <a:rPr b="1">
                <a:latin typeface="Verdana"/>
                <a:ea typeface="Verdana"/>
                <a:cs typeface="Verdana"/>
                <a:sym typeface="Verdana"/>
              </a:rPr>
              <a:t>1. Produktionsplanering</a:t>
            </a:r>
            <a:endParaRPr b="1">
              <a:latin typeface="Verdana"/>
              <a:ea typeface="Verdana"/>
              <a:cs typeface="Verdana"/>
              <a:sym typeface="Verdana"/>
            </a:endParaRPr>
          </a:p>
          <a:p>
            <a:pPr lvl="0" defTabSz="647700">
              <a:defRPr sz="1800"/>
            </a:pPr>
            <a:r>
              <a:rPr>
                <a:latin typeface="Verdana"/>
                <a:ea typeface="Verdana"/>
                <a:cs typeface="Verdana"/>
                <a:sym typeface="Verdana"/>
              </a:rPr>
              <a:t>Hur kan man ta tillvara teatrarnas olika resurser bäst?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lvl="0" defTabSz="647700">
              <a:defRPr sz="1800"/>
            </a:pPr>
            <a:r>
              <a:rPr>
                <a:latin typeface="Verdana"/>
                <a:ea typeface="Verdana"/>
                <a:cs typeface="Verdana"/>
                <a:sym typeface="Verdana"/>
              </a:rPr>
              <a:t>Hur kan ekonomin hanteras smidigt?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lvl="0" defTabSz="647700">
              <a:defRPr sz="1800"/>
            </a:pPr>
            <a:endParaRPr>
              <a:latin typeface="Verdana"/>
              <a:ea typeface="Verdana"/>
              <a:cs typeface="Verdana"/>
              <a:sym typeface="Verdana"/>
            </a:endParaRPr>
          </a:p>
          <a:p>
            <a:pPr lvl="0" defTabSz="647700">
              <a:defRPr sz="1800"/>
            </a:pPr>
            <a:endParaRPr b="1">
              <a:latin typeface="Verdana"/>
              <a:ea typeface="Verdana"/>
              <a:cs typeface="Verdana"/>
              <a:sym typeface="Verdana"/>
            </a:endParaRPr>
          </a:p>
          <a:p>
            <a:pPr lvl="0" defTabSz="647700">
              <a:defRPr sz="1800"/>
            </a:pPr>
            <a:endParaRPr b="1">
              <a:latin typeface="Verdana"/>
              <a:ea typeface="Verdana"/>
              <a:cs typeface="Verdana"/>
              <a:sym typeface="Verdana"/>
            </a:endParaRPr>
          </a:p>
          <a:p>
            <a:pPr lvl="0" defTabSz="647700">
              <a:defRPr sz="1800"/>
            </a:pPr>
            <a:r>
              <a:rPr b="1">
                <a:latin typeface="Verdana"/>
                <a:ea typeface="Verdana"/>
                <a:cs typeface="Verdana"/>
                <a:sym typeface="Verdana"/>
              </a:rPr>
              <a:t>2. Teknik</a:t>
            </a:r>
            <a:endParaRPr b="1">
              <a:latin typeface="Verdana"/>
              <a:ea typeface="Verdana"/>
              <a:cs typeface="Verdana"/>
              <a:sym typeface="Verdana"/>
            </a:endParaRPr>
          </a:p>
          <a:p>
            <a:pPr lvl="0" defTabSz="647700">
              <a:defRPr sz="1800"/>
            </a:pPr>
            <a:r>
              <a:rPr>
                <a:latin typeface="Verdana"/>
                <a:ea typeface="Verdana"/>
                <a:cs typeface="Verdana"/>
                <a:sym typeface="Verdana"/>
              </a:rPr>
              <a:t>Vilka begränsningar och möjligheter föreligger?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lvl="0" defTabSz="647700">
              <a:defRPr sz="1800"/>
            </a:pPr>
            <a:endParaRPr>
              <a:latin typeface="Verdana"/>
              <a:ea typeface="Verdana"/>
              <a:cs typeface="Verdana"/>
              <a:sym typeface="Verdana"/>
            </a:endParaRPr>
          </a:p>
          <a:p>
            <a:pPr lvl="0" defTabSz="647700">
              <a:defRPr sz="1800"/>
            </a:pPr>
            <a:endParaRPr>
              <a:latin typeface="Verdana"/>
              <a:ea typeface="Verdana"/>
              <a:cs typeface="Verdana"/>
              <a:sym typeface="Verdana"/>
            </a:endParaRPr>
          </a:p>
          <a:p>
            <a:pPr lvl="0" defTabSz="647700">
              <a:defRPr sz="1800"/>
            </a:pPr>
            <a:endParaRPr b="1">
              <a:latin typeface="Verdana"/>
              <a:ea typeface="Verdana"/>
              <a:cs typeface="Verdana"/>
              <a:sym typeface="Verdana"/>
            </a:endParaRPr>
          </a:p>
          <a:p>
            <a:pPr lvl="0" defTabSz="647700">
              <a:defRPr sz="1800"/>
            </a:pPr>
            <a:r>
              <a:rPr b="1">
                <a:latin typeface="Verdana"/>
                <a:ea typeface="Verdana"/>
                <a:cs typeface="Verdana"/>
                <a:sym typeface="Verdana"/>
              </a:rPr>
              <a:t>3. Kommunikation, marknadsföring och publikarbete</a:t>
            </a:r>
            <a:endParaRPr b="1">
              <a:latin typeface="Verdana"/>
              <a:ea typeface="Verdana"/>
              <a:cs typeface="Verdana"/>
              <a:sym typeface="Verdana"/>
            </a:endParaRPr>
          </a:p>
          <a:p>
            <a:pPr lvl="0" defTabSz="647700">
              <a:defRPr sz="1800"/>
            </a:pPr>
            <a:r>
              <a:rPr>
                <a:latin typeface="Verdana"/>
                <a:ea typeface="Verdana"/>
                <a:cs typeface="Verdana"/>
                <a:sym typeface="Verdana"/>
              </a:rPr>
              <a:t>Hur kan man uppnå synergier av att flera teatrars personal samverkar gällande synlighet?</a:t>
            </a:r>
          </a:p>
        </p:txBody>
      </p:sp>
      <p:sp>
        <p:nvSpPr>
          <p:cNvPr id="204" name="Shape 204"/>
          <p:cNvSpPr/>
          <p:nvPr/>
        </p:nvSpPr>
        <p:spPr>
          <a:xfrm>
            <a:off x="1028700" y="1003300"/>
            <a:ext cx="955040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647700">
              <a:defRPr b="1" sz="24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b="0" sz="1800"/>
            </a:pPr>
            <a:r>
              <a:rPr b="1" sz="2400"/>
              <a:t>Grundfrågor till grupperna</a:t>
            </a:r>
          </a:p>
        </p:txBody>
      </p:sp>
      <p:pic>
        <p:nvPicPr>
          <p:cNvPr id="205" name="image1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4778" y="5631496"/>
            <a:ext cx="947240" cy="9777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image19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85187" y="4236715"/>
            <a:ext cx="946422" cy="9777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image20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84778" y="2666378"/>
            <a:ext cx="947240" cy="10009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7041" y="-455482"/>
            <a:ext cx="6505652" cy="9753602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Shape 45"/>
          <p:cNvSpPr/>
          <p:nvPr/>
        </p:nvSpPr>
        <p:spPr>
          <a:xfrm>
            <a:off x="7253767" y="594782"/>
            <a:ext cx="2662089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4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b="0" sz="1800"/>
            </a:pPr>
            <a:r>
              <a:rPr b="1" sz="2400"/>
              <a:t>Roihamodellen</a:t>
            </a:r>
          </a:p>
        </p:txBody>
      </p:sp>
      <p:sp>
        <p:nvSpPr>
          <p:cNvPr id="46" name="Shape 46"/>
          <p:cNvSpPr/>
          <p:nvPr/>
        </p:nvSpPr>
        <p:spPr>
          <a:xfrm>
            <a:off x="7135646" y="1761066"/>
            <a:ext cx="5220843" cy="680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marL="332884" indent="-173181">
              <a:buClr>
                <a:srgbClr val="000000"/>
              </a:buClr>
              <a:buSzPct val="100000"/>
              <a:buFont typeface="Arial"/>
              <a:buChar char="-"/>
              <a:defRPr sz="1800"/>
            </a:pPr>
            <a:r>
              <a:rPr sz="2000">
                <a:latin typeface="Verdana"/>
                <a:ea typeface="Verdana"/>
                <a:cs typeface="Verdana"/>
                <a:sym typeface="Verdana"/>
              </a:rPr>
              <a:t>Vapaa Teatteri har sitt säte i Berlin. 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lvl="0">
              <a:defRPr sz="1800"/>
            </a:pP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lvl="0" marL="332884" indent="-173181">
              <a:buClr>
                <a:srgbClr val="000000"/>
              </a:buClr>
              <a:buSzPct val="100000"/>
              <a:buFont typeface="Arial"/>
              <a:buChar char="-"/>
              <a:defRPr sz="1800"/>
            </a:pPr>
            <a:r>
              <a:rPr sz="2000">
                <a:latin typeface="Verdana"/>
                <a:ea typeface="Verdana"/>
                <a:cs typeface="Verdana"/>
                <a:sym typeface="Verdana"/>
              </a:rPr>
              <a:t>Alla produktioner görs som samproduktioner mellan flera finländska teatrar. 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lvl="0" marL="315566" indent="-155863">
              <a:buClr>
                <a:srgbClr val="000000"/>
              </a:buClr>
              <a:buSzPct val="100000"/>
              <a:buFont typeface="Arial"/>
              <a:buChar char="-"/>
              <a:defRPr sz="1800"/>
            </a:pP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lvl="0" marL="332884" indent="-173181">
              <a:buClr>
                <a:srgbClr val="000000"/>
              </a:buClr>
              <a:buSzPct val="100000"/>
              <a:buFont typeface="Arial"/>
              <a:buChar char="-"/>
              <a:defRPr sz="1800"/>
            </a:pPr>
            <a:r>
              <a:rPr sz="2000">
                <a:latin typeface="Verdana"/>
                <a:ea typeface="Verdana"/>
                <a:cs typeface="Verdana"/>
                <a:sym typeface="Verdana"/>
              </a:rPr>
              <a:t>Teatrarna köper produktionen av Vapaa Teatteri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lvl="0">
              <a:defRPr sz="1800"/>
            </a:pP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lvl="0" marL="332884" indent="-173181">
              <a:buClr>
                <a:srgbClr val="000000"/>
              </a:buClr>
              <a:buSzPct val="100000"/>
              <a:buFont typeface="Arial"/>
              <a:buChar char="-"/>
              <a:defRPr sz="1800"/>
            </a:pPr>
            <a:r>
              <a:rPr sz="2000">
                <a:latin typeface="Verdana"/>
                <a:ea typeface="Verdana"/>
                <a:cs typeface="Verdana"/>
                <a:sym typeface="Verdana"/>
              </a:rPr>
              <a:t>Repetitionsskedet och premiären genomförs i Berlin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lvl="0">
              <a:defRPr sz="1800"/>
            </a:pP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lvl="0" marL="332884" indent="-173181">
              <a:buClr>
                <a:srgbClr val="000000"/>
              </a:buClr>
              <a:buSzPct val="100000"/>
              <a:buFont typeface="Arial"/>
              <a:buChar char="-"/>
              <a:defRPr sz="1800"/>
            </a:pPr>
            <a:r>
              <a:rPr sz="2000">
                <a:latin typeface="Verdana"/>
                <a:ea typeface="Verdana"/>
                <a:cs typeface="Verdana"/>
                <a:sym typeface="Verdana"/>
              </a:rPr>
              <a:t>Intensivt produktionsskede i ny miljö</a:t>
            </a:r>
            <a:br>
              <a:rPr sz="2000">
                <a:latin typeface="Verdana"/>
                <a:ea typeface="Verdana"/>
                <a:cs typeface="Verdana"/>
                <a:sym typeface="Verdana"/>
              </a:rPr>
            </a:b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lvl="0" marL="332884" indent="-173181">
              <a:buClr>
                <a:srgbClr val="000000"/>
              </a:buClr>
              <a:buSzPct val="100000"/>
              <a:buFont typeface="Arial"/>
              <a:buChar char="-"/>
              <a:defRPr sz="1800"/>
            </a:pPr>
            <a:r>
              <a:rPr sz="2000">
                <a:latin typeface="Verdana"/>
                <a:ea typeface="Verdana"/>
                <a:cs typeface="Verdana"/>
                <a:sym typeface="Verdana"/>
              </a:rPr>
              <a:t>Viktigt att först reda ut ansvarsområden och skriva avtal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lvl="0">
              <a:defRPr sz="1800"/>
            </a:pP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lvl="0" marL="332884" indent="-173181">
              <a:buClr>
                <a:srgbClr val="000000"/>
              </a:buClr>
              <a:buSzPct val="100000"/>
              <a:buFont typeface="Arial"/>
              <a:buChar char="-"/>
              <a:defRPr sz="1800"/>
            </a:pPr>
            <a:r>
              <a:rPr sz="2000">
                <a:latin typeface="Verdana"/>
                <a:ea typeface="Verdana"/>
                <a:cs typeface="Verdana"/>
                <a:sym typeface="Verdana"/>
              </a:rPr>
              <a:t>Föreställningen turnerar mellan teatrarna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lvl="0">
              <a:defRPr sz="1800"/>
            </a:pP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lvl="0" marL="332884" indent="-173181">
              <a:buClr>
                <a:srgbClr val="000000"/>
              </a:buClr>
              <a:buSzPct val="100000"/>
              <a:buFont typeface="Arial"/>
              <a:buChar char="-"/>
              <a:defRPr sz="1800"/>
            </a:pPr>
            <a:r>
              <a:rPr sz="2000">
                <a:latin typeface="Verdana"/>
                <a:ea typeface="Verdana"/>
                <a:cs typeface="Verdana"/>
                <a:sym typeface="Verdana"/>
              </a:rPr>
              <a:t>Målet är 100 föreställningar per produktion</a:t>
            </a:r>
          </a:p>
        </p:txBody>
      </p:sp>
      <p:sp>
        <p:nvSpPr>
          <p:cNvPr id="47" name="Shape 47"/>
          <p:cNvSpPr/>
          <p:nvPr/>
        </p:nvSpPr>
        <p:spPr>
          <a:xfrm>
            <a:off x="7277772" y="1209675"/>
            <a:ext cx="2902720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2000"/>
              <a:t>Regissör Mikko Roiha </a:t>
            </a:r>
          </a:p>
        </p:txBody>
      </p:sp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image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588" y="-17461"/>
            <a:ext cx="13015916" cy="97520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image2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25800" y="266700"/>
            <a:ext cx="6557961" cy="9220200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Shape 211"/>
          <p:cNvSpPr/>
          <p:nvPr/>
        </p:nvSpPr>
        <p:spPr>
          <a:xfrm>
            <a:off x="1307055" y="3002283"/>
            <a:ext cx="1390651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4800"/>
              <a:t>Tack!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2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" y="77852"/>
            <a:ext cx="12700000" cy="84709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73595" y="6408212"/>
            <a:ext cx="6857610" cy="3381372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Shape 52"/>
          <p:cNvSpPr/>
          <p:nvPr/>
        </p:nvSpPr>
        <p:spPr>
          <a:xfrm>
            <a:off x="490532" y="713315"/>
            <a:ext cx="422791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4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b="0" sz="1800"/>
            </a:pPr>
            <a:r>
              <a:rPr b="1" sz="2400"/>
              <a:t>En teater utan en teater</a:t>
            </a:r>
          </a:p>
        </p:txBody>
      </p:sp>
      <p:sp>
        <p:nvSpPr>
          <p:cNvPr id="53" name="Shape 53"/>
          <p:cNvSpPr/>
          <p:nvPr/>
        </p:nvSpPr>
        <p:spPr>
          <a:xfrm>
            <a:off x="5069366" y="745066"/>
            <a:ext cx="380784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2000"/>
              <a:t>Teaterchef Ulrika Josephsson</a:t>
            </a:r>
          </a:p>
        </p:txBody>
      </p:sp>
      <p:sp>
        <p:nvSpPr>
          <p:cNvPr id="54" name="Shape 54"/>
          <p:cNvSpPr/>
          <p:nvPr/>
        </p:nvSpPr>
        <p:spPr>
          <a:xfrm>
            <a:off x="565980" y="1287052"/>
            <a:ext cx="11872840" cy="467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marL="332884" indent="-173181">
              <a:buClr>
                <a:srgbClr val="000000"/>
              </a:buClr>
              <a:buSzPct val="100000"/>
              <a:buFont typeface="Arial"/>
              <a:buChar char="-"/>
              <a:defRPr sz="1800"/>
            </a:pPr>
            <a:r>
              <a:rPr sz="2000">
                <a:latin typeface="Verdana"/>
                <a:ea typeface="Verdana"/>
                <a:cs typeface="Verdana"/>
                <a:sym typeface="Verdana"/>
              </a:rPr>
              <a:t>En produktionsmodell där Jupither Josephsson Theatre Company är navet</a:t>
            </a:r>
            <a:br>
              <a:rPr sz="2000">
                <a:latin typeface="Verdana"/>
                <a:ea typeface="Verdana"/>
                <a:cs typeface="Verdana"/>
                <a:sym typeface="Verdana"/>
              </a:rPr>
            </a:b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lvl="0" marL="332884" indent="-173181">
              <a:buClr>
                <a:srgbClr val="000000"/>
              </a:buClr>
              <a:buSzPct val="100000"/>
              <a:buFont typeface="Arial"/>
              <a:buChar char="-"/>
              <a:defRPr sz="1800"/>
            </a:pPr>
            <a:r>
              <a:rPr sz="2000">
                <a:latin typeface="Verdana"/>
                <a:ea typeface="Verdana"/>
                <a:cs typeface="Verdana"/>
                <a:sym typeface="Verdana"/>
              </a:rPr>
              <a:t>Avtalen görs av kompaniet med alla medverkande teatrar</a:t>
            </a:r>
            <a:br>
              <a:rPr sz="2000">
                <a:latin typeface="Verdana"/>
                <a:ea typeface="Verdana"/>
                <a:cs typeface="Verdana"/>
                <a:sym typeface="Verdana"/>
              </a:rPr>
            </a:b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lvl="0" marL="332884" indent="-173181">
              <a:buClr>
                <a:srgbClr val="000000"/>
              </a:buClr>
              <a:buSzPct val="100000"/>
              <a:buFont typeface="Arial"/>
              <a:buChar char="-"/>
              <a:defRPr sz="1800"/>
            </a:pPr>
            <a:r>
              <a:rPr sz="2000">
                <a:latin typeface="Verdana"/>
                <a:ea typeface="Verdana"/>
                <a:cs typeface="Verdana"/>
                <a:sym typeface="Verdana"/>
              </a:rPr>
              <a:t>De medverkande teatrarna behöver inte vara med om stormöten, men alla får en egen produktion</a:t>
            </a:r>
            <a:br>
              <a:rPr sz="2000">
                <a:latin typeface="Verdana"/>
                <a:ea typeface="Verdana"/>
                <a:cs typeface="Verdana"/>
                <a:sym typeface="Verdana"/>
              </a:rPr>
            </a:b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lvl="0" marL="332884" indent="-173181">
              <a:buClr>
                <a:srgbClr val="000000"/>
              </a:buClr>
              <a:buSzPct val="100000"/>
              <a:buFont typeface="Arial"/>
              <a:buChar char="-"/>
              <a:defRPr sz="1800"/>
            </a:pPr>
            <a:r>
              <a:rPr sz="2000">
                <a:latin typeface="Verdana"/>
                <a:ea typeface="Verdana"/>
                <a:cs typeface="Verdana"/>
                <a:sym typeface="Verdana"/>
              </a:rPr>
              <a:t>Alla får större publikmängd, nya samarbetsparter och synlighet på festivaler i Europa</a:t>
            </a:r>
            <a:br>
              <a:rPr sz="2000">
                <a:latin typeface="Verdana"/>
                <a:ea typeface="Verdana"/>
                <a:cs typeface="Verdana"/>
                <a:sym typeface="Verdana"/>
              </a:rPr>
            </a:b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lvl="0" marL="332884" indent="-173181">
              <a:buClr>
                <a:srgbClr val="000000"/>
              </a:buClr>
              <a:buSzPct val="100000"/>
              <a:buFont typeface="Arial"/>
              <a:buChar char="-"/>
              <a:defRPr sz="1800"/>
            </a:pPr>
            <a:r>
              <a:rPr sz="2000">
                <a:latin typeface="Verdana"/>
                <a:ea typeface="Verdana"/>
                <a:cs typeface="Verdana"/>
                <a:sym typeface="Verdana"/>
              </a:rPr>
              <a:t>Målet är att föra ut svensk teater i Europa</a:t>
            </a:r>
            <a:br>
              <a:rPr sz="2000">
                <a:latin typeface="Verdana"/>
                <a:ea typeface="Verdana"/>
                <a:cs typeface="Verdana"/>
                <a:sym typeface="Verdana"/>
              </a:rPr>
            </a:b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lvl="0" marL="332884" indent="-173181">
              <a:buClr>
                <a:srgbClr val="000000"/>
              </a:buClr>
              <a:buSzPct val="100000"/>
              <a:buFont typeface="Arial"/>
              <a:buChar char="-"/>
              <a:defRPr sz="1800"/>
            </a:pPr>
            <a:r>
              <a:rPr sz="2000">
                <a:latin typeface="Verdana"/>
                <a:ea typeface="Verdana"/>
                <a:cs typeface="Verdana"/>
                <a:sym typeface="Verdana"/>
              </a:rPr>
              <a:t>Nypremiär för 1-2 föreställningar varje år </a:t>
            </a:r>
            <a:br>
              <a:rPr sz="2000">
                <a:latin typeface="Verdana"/>
                <a:ea typeface="Verdana"/>
                <a:cs typeface="Verdana"/>
                <a:sym typeface="Verdana"/>
              </a:rPr>
            </a:b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lvl="0" marL="332884" indent="-173181">
              <a:buClr>
                <a:srgbClr val="000000"/>
              </a:buClr>
              <a:buSzPct val="100000"/>
              <a:buFont typeface="Arial"/>
              <a:buChar char="-"/>
              <a:defRPr sz="1800"/>
            </a:pPr>
            <a:r>
              <a:rPr sz="2000">
                <a:latin typeface="Verdana"/>
                <a:ea typeface="Verdana"/>
                <a:cs typeface="Verdana"/>
                <a:sym typeface="Verdana"/>
              </a:rPr>
              <a:t>Att hitta ett mellanting mellan insitutionerna och de klassiska fria grupperna, att hitta rörligheten men också institutionernas stabilitet. 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image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588" y="-17461"/>
            <a:ext cx="13015802" cy="9752101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hape 57"/>
          <p:cNvSpPr/>
          <p:nvPr/>
        </p:nvSpPr>
        <p:spPr>
          <a:xfrm>
            <a:off x="1483218" y="2043429"/>
            <a:ext cx="11061703" cy="6950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defTabSz="828038">
              <a:lnSpc>
                <a:spcPct val="115000"/>
              </a:lnSpc>
              <a:defRPr sz="1800"/>
            </a:pPr>
            <a:r>
              <a:rPr sz="2000"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7 teatrar</a:t>
            </a:r>
            <a:endParaRPr sz="200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r>
              <a:rPr sz="2000"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4 länder i vilka produktionen framställs och spelar</a:t>
            </a:r>
            <a:endParaRPr sz="200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r>
              <a:rPr sz="2000"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25 spelorter</a:t>
            </a:r>
            <a:endParaRPr sz="200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r>
              <a:rPr sz="2000"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91 föreställningar</a:t>
            </a:r>
            <a:endParaRPr sz="200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endParaRPr sz="200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endParaRPr sz="2000"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lvl="0" defTabSz="828038">
              <a:lnSpc>
                <a:spcPct val="115000"/>
              </a:lnSpc>
              <a:defRPr sz="1800"/>
            </a:pPr>
            <a:r>
              <a:rPr sz="2000"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Klockriketeatern, fri teater</a:t>
            </a:r>
            <a:endParaRPr sz="200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r>
              <a:rPr sz="2000"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Kokkolan kaupunginteatteri, stadsteater</a:t>
            </a:r>
            <a:endParaRPr sz="200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r>
              <a:rPr sz="2000"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Riksteatern, turnerande nationalteater</a:t>
            </a:r>
            <a:endParaRPr sz="200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r>
              <a:rPr sz="2000"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Savonlinnan Teatteri, stadsteater</a:t>
            </a:r>
            <a:endParaRPr sz="200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r>
              <a:rPr sz="2000"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Vapaa Teatteri, fri grupp</a:t>
            </a:r>
            <a:endParaRPr sz="200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r>
              <a:rPr sz="2000"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Wasa Teater, regionteater</a:t>
            </a:r>
            <a:endParaRPr sz="200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r>
              <a:rPr sz="2000"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Åbo Svenska Teater, regionteater</a:t>
            </a:r>
            <a:endParaRPr sz="2000"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lvl="0" defTabSz="828038">
              <a:lnSpc>
                <a:spcPct val="115000"/>
              </a:lnSpc>
              <a:defRPr sz="1800"/>
            </a:pPr>
            <a:endParaRPr sz="200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endParaRPr sz="200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r>
              <a:rPr sz="2000"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De medverkande teatrarna är fria grupper, institutionsteatrar, regionteatrar, kommunala teatrar, stiftelse- och föreningsägda teatrar, svensk- och finskspråkiga teatrar.</a:t>
            </a:r>
            <a:endParaRPr sz="200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endParaRPr sz="200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1016000" y="774700"/>
            <a:ext cx="955040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647700">
              <a:defRPr b="1" sz="24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b="0" sz="1800"/>
            </a:pPr>
            <a:r>
              <a:rPr b="1" sz="2400"/>
              <a:t>Sylvi - samarbetet</a:t>
            </a:r>
          </a:p>
        </p:txBody>
      </p:sp>
      <p:pic>
        <p:nvPicPr>
          <p:cNvPr id="59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0100" y="4135018"/>
            <a:ext cx="381000" cy="381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image5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0100" y="2043959"/>
            <a:ext cx="381000" cy="381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image6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0100" y="7274738"/>
            <a:ext cx="381000" cy="381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image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588" y="-17461"/>
            <a:ext cx="13015802" cy="9752101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Shape 64"/>
          <p:cNvSpPr/>
          <p:nvPr/>
        </p:nvSpPr>
        <p:spPr>
          <a:xfrm>
            <a:off x="1483218" y="2043429"/>
            <a:ext cx="11061703" cy="10090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defTabSz="828038">
              <a:lnSpc>
                <a:spcPct val="115000"/>
              </a:lnSpc>
              <a:defRPr sz="1800"/>
            </a:pPr>
            <a:r>
              <a:rPr i="1" sz="2000"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Grundförutsättningar</a:t>
            </a:r>
            <a:endParaRPr i="1" sz="200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r>
              <a:rPr sz="2000"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5 skådespelare, 1 från varje teater</a:t>
            </a:r>
            <a:endParaRPr sz="200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r>
              <a:rPr sz="2000"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1 tekniker</a:t>
            </a:r>
            <a:endParaRPr sz="200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r>
              <a:rPr sz="2000"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flexibel spelperiod / kan ingå i flera teatrars repertoar</a:t>
            </a:r>
            <a:endParaRPr sz="200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r>
              <a:rPr sz="2000"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2 scenografier </a:t>
            </a:r>
            <a:endParaRPr sz="200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r>
              <a:rPr sz="2000"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en föreställning på två språk</a:t>
            </a:r>
            <a:endParaRPr sz="200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r>
              <a:rPr sz="2000"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textning</a:t>
            </a:r>
            <a:endParaRPr sz="200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r>
              <a:rPr sz="2000"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delat ekonomiskt ansvar</a:t>
            </a:r>
            <a:endParaRPr sz="200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endParaRPr sz="200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r>
              <a:rPr i="1" sz="2000"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Vad vi ville undersöka</a:t>
            </a:r>
            <a:endParaRPr i="1" sz="200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r>
              <a:rPr sz="2000"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Kan man få mera pang för pengarna?</a:t>
            </a:r>
            <a:endParaRPr sz="200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r>
              <a:rPr sz="2000"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Vilken samarbetsform fungerar bäst?</a:t>
            </a:r>
            <a:endParaRPr sz="200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endParaRPr sz="200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r>
              <a:rPr i="1" sz="2000"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Vad vi ville uppnå</a:t>
            </a:r>
            <a:endParaRPr i="1" sz="200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r>
              <a:rPr sz="2000"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Konstnärligt utvecklingsarbete för skådespelarna</a:t>
            </a:r>
            <a:endParaRPr sz="200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r>
              <a:rPr sz="2000"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Kompetensutbyte mellan teatrarna</a:t>
            </a:r>
            <a:endParaRPr sz="200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r>
              <a:rPr sz="2000"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Längre spelperiod för produktionen</a:t>
            </a:r>
            <a:endParaRPr sz="200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r>
              <a:rPr sz="2000"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Fler föreställningar för produktionen</a:t>
            </a:r>
            <a:endParaRPr sz="200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endParaRPr sz="200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endParaRPr sz="200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endParaRPr sz="200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endParaRPr sz="200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endParaRPr sz="200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endParaRPr sz="2000"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lvl="0" defTabSz="828038">
              <a:lnSpc>
                <a:spcPct val="115000"/>
              </a:lnSpc>
              <a:defRPr sz="1800"/>
            </a:pPr>
            <a:endParaRPr sz="2000"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lvl="0" defTabSz="828038">
              <a:lnSpc>
                <a:spcPct val="115000"/>
              </a:lnSpc>
              <a:defRPr sz="1800"/>
            </a:pPr>
            <a:endParaRPr sz="200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endParaRPr sz="200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endParaRPr sz="200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5" name="Shape 65"/>
          <p:cNvSpPr/>
          <p:nvPr/>
        </p:nvSpPr>
        <p:spPr>
          <a:xfrm>
            <a:off x="1016000" y="774700"/>
            <a:ext cx="955040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647700">
              <a:defRPr b="1" sz="24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b="0" sz="1800"/>
            </a:pPr>
            <a:r>
              <a:rPr b="1" sz="2400"/>
              <a:t>Sylvi - förutsättningar</a:t>
            </a:r>
          </a:p>
        </p:txBody>
      </p:sp>
      <p:pic>
        <p:nvPicPr>
          <p:cNvPr id="66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0100" y="5143500"/>
            <a:ext cx="381000" cy="381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image5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0100" y="2043959"/>
            <a:ext cx="381000" cy="381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image6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0100" y="6569392"/>
            <a:ext cx="381000" cy="381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image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588" y="-17461"/>
            <a:ext cx="13015802" cy="9752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image7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56492" y="1096763"/>
            <a:ext cx="10692005" cy="7560184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Shape 72"/>
          <p:cNvSpPr/>
          <p:nvPr/>
        </p:nvSpPr>
        <p:spPr>
          <a:xfrm>
            <a:off x="1125882" y="698565"/>
            <a:ext cx="2725937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4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b="0" sz="1800"/>
            </a:pPr>
            <a:r>
              <a:rPr b="1" sz="2400"/>
              <a:t>Sylvi - textning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image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Shape 75"/>
          <p:cNvSpPr/>
          <p:nvPr/>
        </p:nvSpPr>
        <p:spPr>
          <a:xfrm>
            <a:off x="-1194366" y="1286437"/>
            <a:ext cx="4040246" cy="4879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2" indent="1496289" defTabSz="828038">
              <a:lnSpc>
                <a:spcPct val="115000"/>
              </a:lnSpc>
              <a:defRPr sz="1800"/>
            </a:pPr>
            <a:r>
              <a:rPr b="1"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Sverige</a:t>
            </a:r>
            <a:endParaRPr b="1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2" indent="1496289" defTabSz="828038">
              <a:lnSpc>
                <a:spcPct val="115000"/>
              </a:lnSpc>
              <a:defRPr sz="1800"/>
            </a:pPr>
            <a:r>
              <a:rPr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Stockholm</a:t>
            </a:r>
            <a:endParaRPr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2" indent="1496289" defTabSz="828038">
              <a:lnSpc>
                <a:spcPct val="115000"/>
              </a:lnSpc>
              <a:defRPr sz="1800"/>
            </a:pPr>
            <a:r>
              <a:rPr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Södertälje</a:t>
            </a:r>
            <a:endParaRPr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2" indent="1496289" defTabSz="828038">
              <a:lnSpc>
                <a:spcPct val="115000"/>
              </a:lnSpc>
              <a:defRPr sz="1800"/>
            </a:pPr>
            <a:r>
              <a:rPr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Värnamo</a:t>
            </a:r>
            <a:endParaRPr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2" indent="1496289" defTabSz="828038">
              <a:lnSpc>
                <a:spcPct val="115000"/>
              </a:lnSpc>
              <a:defRPr sz="1800"/>
            </a:pPr>
            <a:r>
              <a:rPr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Kristianstad</a:t>
            </a:r>
            <a:endParaRPr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2" indent="1496289" defTabSz="828038">
              <a:lnSpc>
                <a:spcPct val="115000"/>
              </a:lnSpc>
              <a:defRPr sz="1800"/>
            </a:pPr>
            <a:r>
              <a:rPr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Uddevalla</a:t>
            </a:r>
            <a:endParaRPr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2" indent="1496289" defTabSz="828038">
              <a:lnSpc>
                <a:spcPct val="115000"/>
              </a:lnSpc>
              <a:defRPr sz="1800"/>
            </a:pPr>
            <a:r>
              <a:rPr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Degerfors</a:t>
            </a:r>
            <a:endParaRPr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2" indent="1496289" defTabSz="828038">
              <a:lnSpc>
                <a:spcPct val="115000"/>
              </a:lnSpc>
              <a:defRPr sz="1800"/>
            </a:pPr>
            <a:r>
              <a:rPr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Motala</a:t>
            </a:r>
            <a:endParaRPr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2" indent="1496289" defTabSz="828038">
              <a:lnSpc>
                <a:spcPct val="115000"/>
              </a:lnSpc>
              <a:defRPr sz="1800"/>
            </a:pPr>
            <a:r>
              <a:rPr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Västerås</a:t>
            </a:r>
            <a:endParaRPr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2" indent="1496289" defTabSz="828038">
              <a:lnSpc>
                <a:spcPct val="115000"/>
              </a:lnSpc>
              <a:defRPr sz="1800"/>
            </a:pPr>
            <a:r>
              <a:rPr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Linköping</a:t>
            </a:r>
            <a:endParaRPr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2" indent="1496289" defTabSz="828038">
              <a:lnSpc>
                <a:spcPct val="115000"/>
              </a:lnSpc>
              <a:defRPr sz="1800"/>
            </a:pPr>
            <a:r>
              <a:rPr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Falun</a:t>
            </a:r>
            <a:endParaRPr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2" indent="1496289" defTabSz="828038">
              <a:lnSpc>
                <a:spcPct val="115000"/>
              </a:lnSpc>
              <a:defRPr sz="1800"/>
            </a:pPr>
            <a:r>
              <a:rPr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Söderhamn</a:t>
            </a:r>
            <a:endParaRPr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2" indent="1496289" defTabSz="828038">
              <a:lnSpc>
                <a:spcPct val="115000"/>
              </a:lnSpc>
              <a:defRPr sz="1800"/>
            </a:pPr>
            <a:r>
              <a:rPr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Kiruna</a:t>
            </a:r>
            <a:endParaRPr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2" indent="1496289" defTabSz="828038">
              <a:lnSpc>
                <a:spcPct val="115000"/>
              </a:lnSpc>
              <a:defRPr sz="1800"/>
            </a:pPr>
            <a:r>
              <a:rPr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Haparanda</a:t>
            </a:r>
            <a:endParaRPr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2" indent="1496289" defTabSz="828038">
              <a:lnSpc>
                <a:spcPct val="115000"/>
              </a:lnSpc>
              <a:defRPr sz="1800"/>
            </a:pPr>
            <a:r>
              <a:rPr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Malmö</a:t>
            </a:r>
          </a:p>
        </p:txBody>
      </p:sp>
      <p:sp>
        <p:nvSpPr>
          <p:cNvPr id="76" name="Shape 76"/>
          <p:cNvSpPr/>
          <p:nvPr/>
        </p:nvSpPr>
        <p:spPr>
          <a:xfrm>
            <a:off x="646938" y="8465504"/>
            <a:ext cx="1339566" cy="702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defTabSz="828038">
              <a:lnSpc>
                <a:spcPct val="115000"/>
              </a:lnSpc>
              <a:defRPr sz="1800"/>
            </a:pPr>
            <a:r>
              <a:rPr b="1"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Tyskland</a:t>
            </a:r>
            <a:endParaRPr b="1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r>
              <a:rPr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Berlin</a:t>
            </a:r>
          </a:p>
        </p:txBody>
      </p:sp>
      <p:sp>
        <p:nvSpPr>
          <p:cNvPr id="77" name="Shape 77"/>
          <p:cNvSpPr/>
          <p:nvPr/>
        </p:nvSpPr>
        <p:spPr>
          <a:xfrm>
            <a:off x="10896896" y="1593469"/>
            <a:ext cx="1470050" cy="3272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defTabSz="828038">
              <a:lnSpc>
                <a:spcPct val="115000"/>
              </a:lnSpc>
              <a:defRPr sz="1800"/>
            </a:pPr>
            <a:r>
              <a:rPr b="1"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Finland</a:t>
            </a:r>
            <a:endParaRPr b="1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r>
              <a:rPr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Helsingfors</a:t>
            </a:r>
            <a:endParaRPr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r>
              <a:rPr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Åbo</a:t>
            </a:r>
            <a:endParaRPr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r>
              <a:rPr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Nyslott</a:t>
            </a:r>
            <a:endParaRPr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r>
              <a:rPr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Karleby</a:t>
            </a:r>
            <a:endParaRPr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r>
              <a:rPr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Vasa</a:t>
            </a:r>
            <a:endParaRPr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r>
              <a:rPr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Närpes</a:t>
            </a:r>
            <a:endParaRPr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r>
              <a:rPr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Nykarleby</a:t>
            </a:r>
            <a:endParaRPr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r>
              <a:rPr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Jakobstad</a:t>
            </a:r>
            <a:endParaRPr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defTabSz="828038">
              <a:lnSpc>
                <a:spcPct val="115000"/>
              </a:lnSpc>
              <a:defRPr sz="1800"/>
            </a:pPr>
            <a:r>
              <a:rPr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Hangö</a:t>
            </a:r>
          </a:p>
        </p:txBody>
      </p:sp>
      <p:sp>
        <p:nvSpPr>
          <p:cNvPr id="78" name="Shape 78"/>
          <p:cNvSpPr/>
          <p:nvPr/>
        </p:nvSpPr>
        <p:spPr>
          <a:xfrm>
            <a:off x="1046998" y="6635306"/>
            <a:ext cx="968203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lvl="0">
              <a:defRPr sz="1800"/>
            </a:pPr>
            <a:r>
              <a:rPr b="1">
                <a:latin typeface="Verdana"/>
                <a:ea typeface="Verdana"/>
                <a:cs typeface="Verdana"/>
                <a:sym typeface="Verdana"/>
              </a:rPr>
              <a:t>Norge</a:t>
            </a:r>
            <a:endParaRPr b="1">
              <a:latin typeface="Verdana"/>
              <a:ea typeface="Verdana"/>
              <a:cs typeface="Verdana"/>
              <a:sym typeface="Verdana"/>
            </a:endParaRPr>
          </a:p>
          <a:p>
            <a:pPr lvl="0">
              <a:defRPr sz="1800"/>
            </a:pPr>
            <a:r>
              <a:rPr>
                <a:latin typeface="Verdana"/>
                <a:ea typeface="Verdana"/>
                <a:cs typeface="Verdana"/>
                <a:sym typeface="Verdana"/>
              </a:rPr>
              <a:t>Oslo</a:t>
            </a:r>
          </a:p>
        </p:txBody>
      </p:sp>
      <p:sp>
        <p:nvSpPr>
          <p:cNvPr id="79" name="Shape 79"/>
          <p:cNvSpPr/>
          <p:nvPr/>
        </p:nvSpPr>
        <p:spPr>
          <a:xfrm>
            <a:off x="283214" y="347006"/>
            <a:ext cx="2217392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4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b="0" sz="1800"/>
            </a:pPr>
            <a:r>
              <a:rPr b="1" sz="2400"/>
              <a:t>Sylvi - turné</a:t>
            </a:r>
          </a:p>
        </p:txBody>
      </p:sp>
      <p:pic>
        <p:nvPicPr>
          <p:cNvPr id="80" name="image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46827" y="248697"/>
            <a:ext cx="6479343" cy="92562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588" y="-17461"/>
            <a:ext cx="13015802" cy="9752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image10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85297" y="1815745"/>
            <a:ext cx="10662859" cy="6122110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Shape 84"/>
          <p:cNvSpPr/>
          <p:nvPr/>
        </p:nvSpPr>
        <p:spPr>
          <a:xfrm>
            <a:off x="1168558" y="521594"/>
            <a:ext cx="295543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4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b="0" sz="1800"/>
            </a:pPr>
            <a:r>
              <a:rPr b="1" sz="2400"/>
              <a:t>Sylvi - turnéplan</a:t>
            </a:r>
          </a:p>
        </p:txBody>
      </p:sp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Lucida Grande"/>
            <a:ea typeface="Lucida Grande"/>
            <a:cs typeface="Lucida Grande"/>
            <a:sym typeface="Lucida Grand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Lucida Grande"/>
            <a:ea typeface="Lucida Grande"/>
            <a:cs typeface="Lucida Grande"/>
            <a:sym typeface="Lucida Grand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Lucida Grande"/>
            <a:ea typeface="Lucida Grande"/>
            <a:cs typeface="Lucida Grande"/>
            <a:sym typeface="Lucida Grand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Lucida Grande"/>
            <a:ea typeface="Lucida Grande"/>
            <a:cs typeface="Lucida Grande"/>
            <a:sym typeface="Lucida Grand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